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5"/>
  </p:notesMasterIdLst>
  <p:sldIdLst>
    <p:sldId id="256" r:id="rId2"/>
    <p:sldId id="257" r:id="rId3"/>
    <p:sldId id="258" r:id="rId4"/>
    <p:sldId id="288" r:id="rId5"/>
    <p:sldId id="267" r:id="rId6"/>
    <p:sldId id="262" r:id="rId7"/>
    <p:sldId id="264" r:id="rId8"/>
    <p:sldId id="263" r:id="rId9"/>
    <p:sldId id="268" r:id="rId10"/>
    <p:sldId id="269" r:id="rId11"/>
    <p:sldId id="270" r:id="rId12"/>
    <p:sldId id="271" r:id="rId13"/>
    <p:sldId id="282" r:id="rId14"/>
    <p:sldId id="272" r:id="rId15"/>
    <p:sldId id="274" r:id="rId16"/>
    <p:sldId id="275" r:id="rId17"/>
    <p:sldId id="273" r:id="rId18"/>
    <p:sldId id="276" r:id="rId19"/>
    <p:sldId id="277" r:id="rId20"/>
    <p:sldId id="284" r:id="rId21"/>
    <p:sldId id="285" r:id="rId22"/>
    <p:sldId id="286" r:id="rId23"/>
    <p:sldId id="287"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002" autoAdjust="0"/>
    <p:restoredTop sz="94660"/>
  </p:normalViewPr>
  <p:slideViewPr>
    <p:cSldViewPr snapToGrid="0">
      <p:cViewPr varScale="1">
        <p:scale>
          <a:sx n="69" d="100"/>
          <a:sy n="69" d="100"/>
        </p:scale>
        <p:origin x="600"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jpeg>
</file>

<file path=ppt/media/image2.jpe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962F6A-BFDC-461B-B2D5-E14BFC066C16}" type="datetimeFigureOut">
              <a:rPr lang="en-US" smtClean="0"/>
              <a:t>3/26/2022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FC68EA-794E-468D-8CC7-9BD3E8D380DF}" type="slidenum">
              <a:rPr lang="en-US" smtClean="0"/>
              <a:t>‹#›</a:t>
            </a:fld>
            <a:endParaRPr lang="en-US"/>
          </a:p>
        </p:txBody>
      </p:sp>
    </p:spTree>
    <p:extLst>
      <p:ext uri="{BB962C8B-B14F-4D97-AF65-F5344CB8AC3E}">
        <p14:creationId xmlns:p14="http://schemas.microsoft.com/office/powerpoint/2010/main" val="11301415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472A5ED-6F8A-4113-BF1E-997638346D97}" type="datetimeFigureOut">
              <a:rPr lang="en-US" smtClean="0"/>
              <a:t>3/26/2022</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858AC531-B47B-49EE-B214-D4EBEE4E0467}" type="slidenum">
              <a:rPr lang="en-US" smtClean="0"/>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84026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6824303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232203300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58AC531-B47B-49EE-B214-D4EBEE4E0467}" type="slidenum">
              <a:rPr lang="en-US" smtClean="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7222861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199679977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40590876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37846723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20609340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1679074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9859552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9593120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303151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10986427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4038938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24386214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3475047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72A5ED-6F8A-4113-BF1E-997638346D97}" type="datetimeFigureOut">
              <a:rPr lang="en-US" smtClean="0"/>
              <a:t>3/26/2022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58AC531-B47B-49EE-B214-D4EBEE4E0467}" type="slidenum">
              <a:rPr lang="en-US" smtClean="0"/>
              <a:t>‹#›</a:t>
            </a:fld>
            <a:endParaRPr lang="en-US" dirty="0"/>
          </a:p>
        </p:txBody>
      </p:sp>
    </p:spTree>
    <p:extLst>
      <p:ext uri="{BB962C8B-B14F-4D97-AF65-F5344CB8AC3E}">
        <p14:creationId xmlns:p14="http://schemas.microsoft.com/office/powerpoint/2010/main" val="8378448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8472A5ED-6F8A-4113-BF1E-997638346D97}" type="datetimeFigureOut">
              <a:rPr lang="en-US" smtClean="0"/>
              <a:t>3/26/2022</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858AC531-B47B-49EE-B214-D4EBEE4E0467}" type="slidenum">
              <a:rPr lang="en-US" smtClean="0"/>
              <a:t>‹#›</a:t>
            </a:fld>
            <a:endParaRPr lang="en-US" dirty="0"/>
          </a:p>
        </p:txBody>
      </p:sp>
    </p:spTree>
    <p:extLst>
      <p:ext uri="{BB962C8B-B14F-4D97-AF65-F5344CB8AC3E}">
        <p14:creationId xmlns:p14="http://schemas.microsoft.com/office/powerpoint/2010/main" val="40545229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hyperlink" Target="https://stackoverflow.com/questions/22604196/difference-between-return-1-return-0-return-1-and-exit" TargetMode="External"/><Relationship Id="rId2" Type="http://schemas.openxmlformats.org/officeDocument/2006/relationships/hyperlink" Target="https://www.google.com/search?q=what+is+the+absolute+value+of+integers&amp;rlz=1C1CHBF_enIN976IN976&amp;oq=what+is+the+absolute+value+of+integer&amp;aqs=chrome.0.0i512j69i57j0i22i30l8.64104j0j7&amp;sourceid=chrome&amp;ie=UTF-8" TargetMode="External"/><Relationship Id="rId1" Type="http://schemas.openxmlformats.org/officeDocument/2006/relationships/slideLayout" Target="../slideLayouts/slideLayout7.xml"/><Relationship Id="rId6" Type="http://schemas.openxmlformats.org/officeDocument/2006/relationships/hyperlink" Target="https://answers.unity.com/questions/128407/convert-rgb-to-decimal.html#:~:text=The%20equation%20is%20very%20basic,float%20to%20get%20decimal%20values" TargetMode="External"/><Relationship Id="rId5" Type="http://schemas.openxmlformats.org/officeDocument/2006/relationships/hyperlink" Target="https://www.liquidweb.com/kb/windows-firewall-basics/#:~:text=Windows%20Firewall%20blocks%20all%20incoming,Firewall%20blocks%20all%20other%20traffic" TargetMode="External"/><Relationship Id="rId4" Type="http://schemas.openxmlformats.org/officeDocument/2006/relationships/hyperlink" Target="https://www.w3schools.com/html/html_css.asp" TargetMode="External"/></Relationships>
</file>

<file path=ppt/slides/_rels/slide22.xml.rels><?xml version="1.0" encoding="UTF-8" standalone="yes"?>
<Relationships xmlns="http://schemas.openxmlformats.org/package/2006/relationships"><Relationship Id="rId2" Type="http://schemas.openxmlformats.org/officeDocument/2006/relationships/hyperlink" Target="https://www.serveradminz.com/blog/can-linux-server-communicated-windows-client/" TargetMode="Externa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iq.opengenus.org/tag/c/"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pubs.opengroup.org/onlinepubs/7908799/xsh/lstat.html" TargetMode="External"/><Relationship Id="rId2" Type="http://schemas.openxmlformats.org/officeDocument/2006/relationships/hyperlink" Target="https://pubs.opengroup.org/onlinepubs/7908799/xsh/fstat.html" TargetMode="External"/><Relationship Id="rId1" Type="http://schemas.openxmlformats.org/officeDocument/2006/relationships/slideLayout" Target="../slideLayouts/slideLayout7.xml"/><Relationship Id="rId4" Type="http://schemas.openxmlformats.org/officeDocument/2006/relationships/hyperlink" Target="https://pubs.opengroup.org/onlinepubs/7908799/xsh/stat.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463C6-CAAB-419E-9AE4-9F18ECB1F802}"/>
              </a:ext>
            </a:extLst>
          </p:cNvPr>
          <p:cNvSpPr>
            <a:spLocks noGrp="1"/>
          </p:cNvSpPr>
          <p:nvPr>
            <p:ph type="ctrTitle"/>
          </p:nvPr>
        </p:nvSpPr>
        <p:spPr>
          <a:xfrm>
            <a:off x="1428750" y="427038"/>
            <a:ext cx="9144000" cy="2039937"/>
          </a:xfrm>
        </p:spPr>
        <p:txBody>
          <a:bodyPr>
            <a:normAutofit/>
          </a:bodyPr>
          <a:lstStyle/>
          <a:p>
            <a:r>
              <a:rPr lang="en-US" sz="4400" u="sng" strike="sngStrike" dirty="0" err="1">
                <a:latin typeface="Algerian" panose="04020705040A02060702" pitchFamily="82" charset="0"/>
              </a:rPr>
              <a:t>Back</a:t>
            </a:r>
            <a:r>
              <a:rPr lang="en-US" sz="4400" u="sng" dirty="0" err="1">
                <a:latin typeface="Algerian" panose="04020705040A02060702" pitchFamily="82" charset="0"/>
              </a:rPr>
              <a:t>_Black_door</a:t>
            </a:r>
            <a:br>
              <a:rPr lang="en-US" sz="4400" u="sng" dirty="0">
                <a:latin typeface="Algerian" panose="04020705040A02060702" pitchFamily="82" charset="0"/>
              </a:rPr>
            </a:br>
            <a:br>
              <a:rPr lang="en-US" sz="4400" u="sng" dirty="0">
                <a:latin typeface="Algerian" panose="04020705040A02060702" pitchFamily="82" charset="0"/>
              </a:rPr>
            </a:br>
            <a:endParaRPr lang="en-US" sz="4400" dirty="0"/>
          </a:p>
        </p:txBody>
      </p:sp>
      <p:sp>
        <p:nvSpPr>
          <p:cNvPr id="3" name="Subtitle 2">
            <a:extLst>
              <a:ext uri="{FF2B5EF4-FFF2-40B4-BE49-F238E27FC236}">
                <a16:creationId xmlns:a16="http://schemas.microsoft.com/office/drawing/2014/main" id="{66C10048-6725-46D7-AAB6-8B9542775CA2}"/>
              </a:ext>
            </a:extLst>
          </p:cNvPr>
          <p:cNvSpPr>
            <a:spLocks noGrp="1"/>
          </p:cNvSpPr>
          <p:nvPr>
            <p:ph type="subTitle" idx="1"/>
          </p:nvPr>
        </p:nvSpPr>
        <p:spPr>
          <a:xfrm>
            <a:off x="266699" y="4243387"/>
            <a:ext cx="10306051" cy="2187575"/>
          </a:xfrm>
        </p:spPr>
        <p:txBody>
          <a:bodyPr>
            <a:normAutofit fontScale="70000" lnSpcReduction="20000"/>
          </a:bodyPr>
          <a:lstStyle/>
          <a:p>
            <a:pPr algn="l"/>
            <a:r>
              <a:rPr lang="en-US" dirty="0">
                <a:solidFill>
                  <a:srgbClr val="FF0000"/>
                </a:solidFill>
              </a:rPr>
              <a:t>Team Members-</a:t>
            </a:r>
          </a:p>
          <a:p>
            <a:pPr algn="l"/>
            <a:r>
              <a:rPr lang="en-US" dirty="0">
                <a:solidFill>
                  <a:schemeClr val="bg1"/>
                </a:solidFill>
              </a:rPr>
              <a:t>Deepesh Chauhan(Team leader)</a:t>
            </a:r>
          </a:p>
          <a:p>
            <a:pPr algn="l"/>
            <a:r>
              <a:rPr lang="en-US" dirty="0">
                <a:solidFill>
                  <a:schemeClr val="bg1"/>
                </a:solidFill>
              </a:rPr>
              <a:t>Saurya Singh</a:t>
            </a:r>
          </a:p>
          <a:p>
            <a:pPr algn="l"/>
            <a:r>
              <a:rPr lang="en-US" dirty="0">
                <a:solidFill>
                  <a:schemeClr val="bg1"/>
                </a:solidFill>
              </a:rPr>
              <a:t>Nishant </a:t>
            </a:r>
            <a:r>
              <a:rPr lang="en-US" dirty="0" err="1">
                <a:solidFill>
                  <a:schemeClr val="bg1"/>
                </a:solidFill>
              </a:rPr>
              <a:t>kumar</a:t>
            </a:r>
            <a:endParaRPr lang="en-US" dirty="0">
              <a:solidFill>
                <a:schemeClr val="bg1"/>
              </a:solidFill>
            </a:endParaRPr>
          </a:p>
          <a:p>
            <a:pPr algn="l"/>
            <a:r>
              <a:rPr lang="en-US" dirty="0" err="1">
                <a:solidFill>
                  <a:schemeClr val="bg1"/>
                </a:solidFill>
              </a:rPr>
              <a:t>Dipanshu</a:t>
            </a:r>
            <a:r>
              <a:rPr lang="en-US" dirty="0">
                <a:solidFill>
                  <a:schemeClr val="bg1"/>
                </a:solidFill>
              </a:rPr>
              <a:t> </a:t>
            </a:r>
            <a:r>
              <a:rPr lang="en-US" dirty="0" err="1">
                <a:solidFill>
                  <a:schemeClr val="bg1"/>
                </a:solidFill>
              </a:rPr>
              <a:t>kumar</a:t>
            </a:r>
            <a:endParaRPr lang="en-US" dirty="0">
              <a:solidFill>
                <a:schemeClr val="bg1"/>
              </a:solidFill>
            </a:endParaRPr>
          </a:p>
          <a:p>
            <a:pPr algn="l"/>
            <a:endParaRPr lang="en-US" dirty="0">
              <a:solidFill>
                <a:srgbClr val="FF0000"/>
              </a:solidFill>
            </a:endParaRPr>
          </a:p>
          <a:p>
            <a:pPr algn="l"/>
            <a:endParaRPr lang="en-US" dirty="0"/>
          </a:p>
        </p:txBody>
      </p:sp>
      <p:sp>
        <p:nvSpPr>
          <p:cNvPr id="4" name="TextBox 3">
            <a:extLst>
              <a:ext uri="{FF2B5EF4-FFF2-40B4-BE49-F238E27FC236}">
                <a16:creationId xmlns:a16="http://schemas.microsoft.com/office/drawing/2014/main" id="{F136EC53-4A94-48F5-8AB7-4E9AACCEE102}"/>
              </a:ext>
            </a:extLst>
          </p:cNvPr>
          <p:cNvSpPr txBox="1"/>
          <p:nvPr/>
        </p:nvSpPr>
        <p:spPr>
          <a:xfrm>
            <a:off x="3781425" y="2971800"/>
            <a:ext cx="4286250" cy="1107996"/>
          </a:xfrm>
          <a:prstGeom prst="rect">
            <a:avLst/>
          </a:prstGeom>
          <a:noFill/>
        </p:spPr>
        <p:txBody>
          <a:bodyPr wrap="square" rtlCol="0">
            <a:spAutoFit/>
          </a:bodyPr>
          <a:lstStyle/>
          <a:p>
            <a:pPr algn="ctr"/>
            <a:r>
              <a:rPr lang="en-US" sz="6600" dirty="0">
                <a:latin typeface="Algerian" panose="04020705040A02060702" pitchFamily="82" charset="0"/>
              </a:rPr>
              <a:t>TEAM-TH</a:t>
            </a:r>
          </a:p>
        </p:txBody>
      </p:sp>
      <p:pic>
        <p:nvPicPr>
          <p:cNvPr id="6" name="Picture 5">
            <a:extLst>
              <a:ext uri="{FF2B5EF4-FFF2-40B4-BE49-F238E27FC236}">
                <a16:creationId xmlns:a16="http://schemas.microsoft.com/office/drawing/2014/main" id="{C3273669-3BBE-4CDE-80C8-346EF6B4A6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1399449">
            <a:off x="495300" y="495300"/>
            <a:ext cx="3114675" cy="3114675"/>
          </a:xfrm>
          <a:prstGeom prst="rect">
            <a:avLst/>
          </a:prstGeom>
        </p:spPr>
      </p:pic>
    </p:spTree>
    <p:extLst>
      <p:ext uri="{BB962C8B-B14F-4D97-AF65-F5344CB8AC3E}">
        <p14:creationId xmlns:p14="http://schemas.microsoft.com/office/powerpoint/2010/main" val="1139223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B1E1A0-D25D-4C87-AE94-788E3519364B}"/>
              </a:ext>
            </a:extLst>
          </p:cNvPr>
          <p:cNvSpPr txBox="1"/>
          <p:nvPr/>
        </p:nvSpPr>
        <p:spPr>
          <a:xfrm>
            <a:off x="1038225" y="628649"/>
            <a:ext cx="9448800" cy="443198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Wingdings" panose="05000000000000000000" pitchFamily="2" charset="2"/>
              <a:buChar char="§"/>
            </a:pPr>
            <a:r>
              <a:rPr lang="en-US" sz="2400" b="1" dirty="0">
                <a:latin typeface="Abadi" panose="020B0604020104020204" pitchFamily="34" charset="0"/>
              </a:rPr>
              <a:t>abs( )</a:t>
            </a:r>
          </a:p>
          <a:p>
            <a:pPr lvl="1"/>
            <a:r>
              <a:rPr lang="en-US" b="0" i="0" dirty="0">
                <a:solidFill>
                  <a:srgbClr val="202124"/>
                </a:solidFill>
                <a:effectLst/>
                <a:latin typeface="charter"/>
              </a:rPr>
              <a:t>In the C Programming Language, the abs function </a:t>
            </a:r>
            <a:r>
              <a:rPr lang="en-US" b="1" i="0" dirty="0">
                <a:solidFill>
                  <a:srgbClr val="202124"/>
                </a:solidFill>
                <a:effectLst/>
                <a:latin typeface="charter"/>
              </a:rPr>
              <a:t>returns the absolute value of an integer</a:t>
            </a:r>
            <a:r>
              <a:rPr lang="en-US" b="0" i="0" dirty="0">
                <a:solidFill>
                  <a:srgbClr val="202124"/>
                </a:solidFill>
                <a:effectLst/>
                <a:latin typeface="charter"/>
              </a:rPr>
              <a:t>. In the C Programming Language, the abs function </a:t>
            </a:r>
            <a:r>
              <a:rPr lang="en-US" b="1" i="0" dirty="0">
                <a:solidFill>
                  <a:srgbClr val="202124"/>
                </a:solidFill>
                <a:effectLst/>
                <a:latin typeface="charter"/>
              </a:rPr>
              <a:t>returns the absolute value of an integer</a:t>
            </a:r>
            <a:r>
              <a:rPr lang="en-US" b="0" i="0" dirty="0">
                <a:solidFill>
                  <a:srgbClr val="202124"/>
                </a:solidFill>
                <a:effectLst/>
                <a:latin typeface="charter"/>
              </a:rPr>
              <a:t>.</a:t>
            </a:r>
          </a:p>
          <a:p>
            <a:pPr lvl="1"/>
            <a:endParaRPr lang="en-US" sz="2400" b="1" dirty="0">
              <a:latin typeface="charter"/>
            </a:endParaRPr>
          </a:p>
          <a:p>
            <a:pPr marL="285750" indent="-285750">
              <a:buFont typeface="Wingdings" panose="05000000000000000000" pitchFamily="2" charset="2"/>
              <a:buChar char="§"/>
            </a:pPr>
            <a:r>
              <a:rPr lang="en-US" sz="2400" b="1" dirty="0" err="1">
                <a:latin typeface="Abadi" panose="020B0604020104020204" pitchFamily="34" charset="0"/>
              </a:rPr>
              <a:t>fclose</a:t>
            </a:r>
            <a:r>
              <a:rPr lang="en-US" sz="2400" b="1" dirty="0">
                <a:latin typeface="Abadi" panose="020B0604020104020204" pitchFamily="34" charset="0"/>
              </a:rPr>
              <a:t>( )</a:t>
            </a:r>
          </a:p>
          <a:p>
            <a:pPr lvl="1"/>
            <a:r>
              <a:rPr lang="en-US" b="0" i="0" dirty="0">
                <a:solidFill>
                  <a:srgbClr val="202124"/>
                </a:solidFill>
                <a:effectLst/>
                <a:latin typeface="charter"/>
              </a:rPr>
              <a:t>The </a:t>
            </a:r>
            <a:r>
              <a:rPr lang="en-US" b="0" i="0" dirty="0" err="1">
                <a:solidFill>
                  <a:srgbClr val="202124"/>
                </a:solidFill>
                <a:effectLst/>
                <a:latin typeface="charter"/>
              </a:rPr>
              <a:t>fclose</a:t>
            </a:r>
            <a:r>
              <a:rPr lang="en-US" b="0" i="0" dirty="0">
                <a:solidFill>
                  <a:srgbClr val="202124"/>
                </a:solidFill>
                <a:effectLst/>
                <a:latin typeface="charter"/>
              </a:rPr>
              <a:t>() function </a:t>
            </a:r>
            <a:r>
              <a:rPr lang="en-US" b="1" i="0" dirty="0">
                <a:solidFill>
                  <a:srgbClr val="202124"/>
                </a:solidFill>
                <a:effectLst/>
                <a:latin typeface="charter"/>
              </a:rPr>
              <a:t>closes a stream pointed to by stream</a:t>
            </a:r>
            <a:r>
              <a:rPr lang="en-US" b="0" i="0" dirty="0">
                <a:solidFill>
                  <a:srgbClr val="202124"/>
                </a:solidFill>
                <a:effectLst/>
                <a:latin typeface="charter"/>
              </a:rPr>
              <a:t> . This function deletes all buffers that are associated with the stream before closing it. When it closes the stream, the function releases any buffers that the system reserved.</a:t>
            </a:r>
          </a:p>
          <a:p>
            <a:pPr lvl="1"/>
            <a:endParaRPr lang="en-US" b="1" dirty="0">
              <a:latin typeface="charter"/>
            </a:endParaRPr>
          </a:p>
          <a:p>
            <a:pPr marL="342900" indent="-342900">
              <a:buFont typeface="Wingdings" panose="05000000000000000000" pitchFamily="2" charset="2"/>
              <a:buChar char="§"/>
            </a:pPr>
            <a:r>
              <a:rPr lang="en-US" sz="2400" b="1" dirty="0">
                <a:latin typeface="Abadi" panose="020B0604020104020204" pitchFamily="34" charset="0"/>
              </a:rPr>
              <a:t>jump</a:t>
            </a:r>
          </a:p>
          <a:p>
            <a:r>
              <a:rPr lang="en-US" sz="2400" b="1" dirty="0">
                <a:latin typeface="Abadi" panose="020B0604020104020204" pitchFamily="34" charset="0"/>
              </a:rPr>
              <a:t>	</a:t>
            </a:r>
            <a:r>
              <a:rPr lang="en-US" b="0" i="0" dirty="0">
                <a:solidFill>
                  <a:srgbClr val="202124"/>
                </a:solidFill>
                <a:effectLst/>
                <a:latin typeface="charter"/>
              </a:rPr>
              <a:t>Jump statements in C/C++ are </a:t>
            </a:r>
            <a:r>
              <a:rPr lang="en-US" b="1" i="0" dirty="0">
                <a:solidFill>
                  <a:srgbClr val="202124"/>
                </a:solidFill>
                <a:effectLst/>
                <a:latin typeface="charter"/>
              </a:rPr>
              <a:t>a type of Control Statements in C/C++ used to interrupt the normal flow of the program</a:t>
            </a:r>
            <a:r>
              <a:rPr lang="en-US" b="0" i="0" dirty="0">
                <a:solidFill>
                  <a:srgbClr val="202124"/>
                </a:solidFill>
                <a:effectLst/>
                <a:latin typeface="charter"/>
              </a:rPr>
              <a:t>. It makes the program jump to another section of the program unconditionally when encountered. It can also be used to terminate any loop.</a:t>
            </a:r>
            <a:endParaRPr lang="en-US" b="1" dirty="0">
              <a:latin typeface="charter"/>
            </a:endParaRPr>
          </a:p>
          <a:p>
            <a:endParaRPr lang="en-US" dirty="0"/>
          </a:p>
        </p:txBody>
      </p:sp>
    </p:spTree>
    <p:extLst>
      <p:ext uri="{BB962C8B-B14F-4D97-AF65-F5344CB8AC3E}">
        <p14:creationId xmlns:p14="http://schemas.microsoft.com/office/powerpoint/2010/main" val="38399958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29026E-F649-4E93-BA8D-2AA63DB44967}"/>
              </a:ext>
            </a:extLst>
          </p:cNvPr>
          <p:cNvSpPr txBox="1"/>
          <p:nvPr/>
        </p:nvSpPr>
        <p:spPr>
          <a:xfrm>
            <a:off x="619126" y="390525"/>
            <a:ext cx="10229850" cy="507831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3200" b="1" u="sng" dirty="0">
                <a:latin typeface="Algerian" panose="04020705040A02060702" pitchFamily="82" charset="0"/>
              </a:rPr>
              <a:t>REQUIREMENTS</a:t>
            </a:r>
          </a:p>
          <a:p>
            <a:endParaRPr lang="en-US" sz="2400" b="1" u="sng" dirty="0">
              <a:latin typeface="Algerian" panose="04020705040A02060702" pitchFamily="82" charset="0"/>
            </a:endParaRPr>
          </a:p>
          <a:p>
            <a:pPr algn="ctr"/>
            <a:r>
              <a:rPr lang="en-US" sz="2400" b="1" u="sng" dirty="0">
                <a:latin typeface="Aharoni" panose="02010803020104030203" pitchFamily="2" charset="-79"/>
                <a:cs typeface="Aharoni" panose="02010803020104030203" pitchFamily="2" charset="-79"/>
              </a:rPr>
              <a:t>HARDWARE</a:t>
            </a:r>
          </a:p>
          <a:p>
            <a:pPr marL="457200" indent="-457200">
              <a:buFont typeface="+mj-lt"/>
              <a:buAutoNum type="arabicPeriod"/>
            </a:pPr>
            <a:r>
              <a:rPr lang="en-US" sz="2400" b="1" dirty="0">
                <a:latin typeface="Bahnschrift SemiBold Condensed" panose="020B0502040204020203" pitchFamily="34" charset="0"/>
                <a:cs typeface="Aharoni" panose="02010803020104030203" pitchFamily="2" charset="-79"/>
              </a:rPr>
              <a:t>PROCESSOR</a:t>
            </a:r>
          </a:p>
          <a:p>
            <a:pPr lvl="1"/>
            <a:r>
              <a:rPr lang="en-US" sz="2000" dirty="0">
                <a:latin typeface="Abadi" panose="020B0604020104020204" pitchFamily="34" charset="0"/>
                <a:cs typeface="Aharoni" panose="02010803020104030203" pitchFamily="2" charset="-79"/>
              </a:rPr>
              <a:t>	AMD Ryzen 5 5500U with Radeon Graphics 2.10 GHz</a:t>
            </a:r>
          </a:p>
          <a:p>
            <a:pPr lvl="1"/>
            <a:r>
              <a:rPr lang="en-US" sz="2000" dirty="0">
                <a:latin typeface="Abadi" panose="020B0604020104020204" pitchFamily="34" charset="0"/>
                <a:cs typeface="Aharoni" panose="02010803020104030203" pitchFamily="2" charset="-79"/>
              </a:rPr>
              <a:t>	Intel(R) Core(TM) i3-8145U CPU @ 2.10GHz 2.30 GHz</a:t>
            </a:r>
          </a:p>
          <a:p>
            <a:pPr lvl="1"/>
            <a:r>
              <a:rPr lang="en-US" sz="2000" dirty="0">
                <a:latin typeface="Abadi" panose="020B0604020104020204" pitchFamily="34" charset="0"/>
                <a:cs typeface="Aharoni" panose="02010803020104030203" pitchFamily="2" charset="-79"/>
              </a:rPr>
              <a:t>	Intel(R) Core(TM) i3-1005G1 CPU @ 1.20GHz 1.19 GHz</a:t>
            </a:r>
          </a:p>
          <a:p>
            <a:pPr lvl="1"/>
            <a:r>
              <a:rPr lang="en-US" sz="2000" dirty="0">
                <a:latin typeface="Abadi" panose="020B0604020104020204" pitchFamily="34" charset="0"/>
                <a:cs typeface="Aharoni" panose="02010803020104030203" pitchFamily="2" charset="-79"/>
              </a:rPr>
              <a:t>	Intel(R) Core(TM) i5-1035G1 CPU @ 1.00GHz 1.19 GHz</a:t>
            </a:r>
          </a:p>
          <a:p>
            <a:pPr lvl="1"/>
            <a:r>
              <a:rPr lang="en-US" sz="2000" dirty="0">
                <a:latin typeface="Abadi" panose="020B0604020104020204" pitchFamily="34" charset="0"/>
                <a:cs typeface="Aharoni" panose="02010803020104030203" pitchFamily="2" charset="-79"/>
              </a:rPr>
              <a:t>      </a:t>
            </a:r>
          </a:p>
          <a:p>
            <a:pPr marL="457200" indent="-457200">
              <a:buFont typeface="+mj-lt"/>
              <a:buAutoNum type="arabicPeriod"/>
            </a:pPr>
            <a:r>
              <a:rPr lang="en-US" sz="2400" dirty="0">
                <a:latin typeface="Bahnschrift SemiBold SemiConden" panose="020B0502040204020203" pitchFamily="34" charset="0"/>
                <a:cs typeface="Aharoni" panose="02010803020104030203" pitchFamily="2" charset="-79"/>
              </a:rPr>
              <a:t>RAM</a:t>
            </a:r>
          </a:p>
          <a:p>
            <a:pPr lvl="1"/>
            <a:r>
              <a:rPr lang="en-US" sz="2400" b="1" dirty="0">
                <a:latin typeface="Aharoni" panose="02010803020104030203" pitchFamily="2" charset="-79"/>
                <a:cs typeface="Aharoni" panose="02010803020104030203" pitchFamily="2" charset="-79"/>
              </a:rPr>
              <a:t> 	 </a:t>
            </a:r>
            <a:r>
              <a:rPr lang="en-US" sz="2400" dirty="0">
                <a:latin typeface="charter"/>
                <a:cs typeface="Aharoni" panose="02010803020104030203" pitchFamily="2" charset="-79"/>
              </a:rPr>
              <a:t>8.00 GB (7.39 GB usable)  {for ever laptop used}</a:t>
            </a:r>
          </a:p>
          <a:p>
            <a:pPr lvl="1"/>
            <a:endParaRPr lang="en-US" sz="2400" dirty="0">
              <a:latin typeface="charter"/>
              <a:cs typeface="Aharoni" panose="02010803020104030203" pitchFamily="2" charset="-79"/>
            </a:endParaRPr>
          </a:p>
          <a:p>
            <a:pPr marL="457200" indent="-457200">
              <a:buFont typeface="+mj-lt"/>
              <a:buAutoNum type="arabicPeriod"/>
            </a:pPr>
            <a:r>
              <a:rPr lang="en-US" sz="2400" b="1" dirty="0">
                <a:latin typeface="Bahnschrift SemiBold SemiConden" panose="020B0502040204020203" pitchFamily="34" charset="0"/>
                <a:cs typeface="Aharoni" panose="02010803020104030203" pitchFamily="2" charset="-79"/>
              </a:rPr>
              <a:t>System Type</a:t>
            </a:r>
          </a:p>
          <a:p>
            <a:pPr lvl="1"/>
            <a:r>
              <a:rPr lang="en-US" sz="2400" b="1" dirty="0">
                <a:latin typeface="Aharoni" panose="02010803020104030203" pitchFamily="2" charset="-79"/>
                <a:cs typeface="Aharoni" panose="02010803020104030203" pitchFamily="2" charset="-79"/>
              </a:rPr>
              <a:t>	</a:t>
            </a:r>
            <a:r>
              <a:rPr lang="en-US" sz="2400" dirty="0">
                <a:latin typeface="charter"/>
                <a:cs typeface="Aharoni" panose="02010803020104030203" pitchFamily="2" charset="-79"/>
              </a:rPr>
              <a:t>64-bit operating system, x64-based processor –{for every laptop used}</a:t>
            </a:r>
          </a:p>
        </p:txBody>
      </p:sp>
    </p:spTree>
    <p:extLst>
      <p:ext uri="{BB962C8B-B14F-4D97-AF65-F5344CB8AC3E}">
        <p14:creationId xmlns:p14="http://schemas.microsoft.com/office/powerpoint/2010/main" val="2188916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6D08076-F581-4C97-8240-930EAA89EE30}"/>
              </a:ext>
            </a:extLst>
          </p:cNvPr>
          <p:cNvSpPr txBox="1"/>
          <p:nvPr/>
        </p:nvSpPr>
        <p:spPr>
          <a:xfrm>
            <a:off x="847725" y="600074"/>
            <a:ext cx="9591675" cy="464742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800" b="1" u="sng" dirty="0">
                <a:latin typeface="Algerian" panose="04020705040A02060702" pitchFamily="82" charset="0"/>
              </a:rPr>
              <a:t>SOFTWARE</a:t>
            </a:r>
          </a:p>
          <a:p>
            <a:pPr algn="ctr"/>
            <a:endParaRPr lang="en-US" sz="2800" b="1" u="sng" dirty="0">
              <a:latin typeface="Algerian" panose="04020705040A02060702" pitchFamily="82" charset="0"/>
            </a:endParaRPr>
          </a:p>
          <a:p>
            <a:pPr marL="514350" indent="-514350">
              <a:buFont typeface="+mj-lt"/>
              <a:buAutoNum type="arabicPeriod"/>
            </a:pPr>
            <a:endParaRPr lang="en-US" sz="2400" dirty="0">
              <a:latin typeface="charter"/>
            </a:endParaRPr>
          </a:p>
          <a:p>
            <a:pPr marL="514350" indent="-514350">
              <a:buFont typeface="+mj-lt"/>
              <a:buAutoNum type="arabicPeriod"/>
            </a:pPr>
            <a:r>
              <a:rPr lang="en-US" sz="2400" dirty="0">
                <a:latin typeface="charter"/>
              </a:rPr>
              <a:t>MINGW-64</a:t>
            </a:r>
          </a:p>
          <a:p>
            <a:pPr marL="514350" indent="-514350">
              <a:buFont typeface="+mj-lt"/>
              <a:buAutoNum type="arabicPeriod"/>
            </a:pPr>
            <a:r>
              <a:rPr lang="en-US" sz="2400" dirty="0">
                <a:latin typeface="charter"/>
              </a:rPr>
              <a:t>GIT-2.35.1.2-64-BIT</a:t>
            </a:r>
          </a:p>
          <a:p>
            <a:pPr marL="514350" indent="-514350">
              <a:buFont typeface="+mj-lt"/>
              <a:buAutoNum type="arabicPeriod"/>
            </a:pPr>
            <a:r>
              <a:rPr lang="en-US" sz="2400" dirty="0">
                <a:latin typeface="charter"/>
              </a:rPr>
              <a:t>PYTHON-3.10.2-amd64</a:t>
            </a:r>
          </a:p>
          <a:p>
            <a:pPr marL="514350" indent="-514350">
              <a:buFont typeface="+mj-lt"/>
              <a:buAutoNum type="arabicPeriod"/>
            </a:pPr>
            <a:r>
              <a:rPr lang="en-US" sz="2400" dirty="0">
                <a:latin typeface="charter"/>
              </a:rPr>
              <a:t>Vscodeusersetup-x64-1.64.2</a:t>
            </a:r>
          </a:p>
          <a:p>
            <a:pPr marL="514350" indent="-514350">
              <a:buFont typeface="+mj-lt"/>
              <a:buAutoNum type="arabicPeriod"/>
            </a:pPr>
            <a:r>
              <a:rPr lang="en-US" sz="2400" dirty="0">
                <a:latin typeface="charter"/>
              </a:rPr>
              <a:t>Virtualbox-6.1.14-140239-Win</a:t>
            </a:r>
          </a:p>
          <a:p>
            <a:pPr marL="514350" indent="-514350">
              <a:buFont typeface="+mj-lt"/>
              <a:buAutoNum type="arabicPeriod"/>
            </a:pPr>
            <a:r>
              <a:rPr lang="en-US" sz="2400" dirty="0">
                <a:latin typeface="charter"/>
              </a:rPr>
              <a:t>Kali-Linux-2021.4-installer-amd64</a:t>
            </a:r>
          </a:p>
          <a:p>
            <a:pPr marL="514350" indent="-514350">
              <a:buFont typeface="+mj-lt"/>
              <a:buAutoNum type="arabicPeriod"/>
            </a:pPr>
            <a:r>
              <a:rPr lang="en-US" sz="2400" dirty="0">
                <a:latin typeface="charter"/>
              </a:rPr>
              <a:t>Brave browser </a:t>
            </a:r>
          </a:p>
          <a:p>
            <a:pPr marL="514350" indent="-514350">
              <a:buFont typeface="+mj-lt"/>
              <a:buAutoNum type="arabicPeriod"/>
            </a:pPr>
            <a:r>
              <a:rPr lang="en-US" sz="2400" dirty="0">
                <a:latin typeface="charter"/>
              </a:rPr>
              <a:t>Dev-</a:t>
            </a:r>
            <a:r>
              <a:rPr lang="en-US" sz="2400" dirty="0" err="1">
                <a:latin typeface="charter"/>
              </a:rPr>
              <a:t>cpp</a:t>
            </a:r>
            <a:r>
              <a:rPr lang="en-US" sz="2400" dirty="0">
                <a:latin typeface="charter"/>
              </a:rPr>
              <a:t> 5.11 TDM-GCC 4.9.2 setup</a:t>
            </a:r>
          </a:p>
          <a:p>
            <a:pPr marL="514350" indent="-514350">
              <a:buFont typeface="+mj-lt"/>
              <a:buAutoNum type="arabicPeriod"/>
            </a:pPr>
            <a:r>
              <a:rPr lang="en-US" sz="2400" dirty="0">
                <a:latin typeface="charter"/>
              </a:rPr>
              <a:t>Pyscripter-4.0.0-x64</a:t>
            </a:r>
          </a:p>
        </p:txBody>
      </p:sp>
    </p:spTree>
    <p:extLst>
      <p:ext uri="{BB962C8B-B14F-4D97-AF65-F5344CB8AC3E}">
        <p14:creationId xmlns:p14="http://schemas.microsoft.com/office/powerpoint/2010/main" val="3590012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DDA1694-0A1A-443E-A4AE-1005BBA10B43}"/>
              </a:ext>
            </a:extLst>
          </p:cNvPr>
          <p:cNvSpPr txBox="1"/>
          <p:nvPr/>
        </p:nvSpPr>
        <p:spPr>
          <a:xfrm>
            <a:off x="2752725" y="1859340"/>
            <a:ext cx="5915025" cy="1569660"/>
          </a:xfrm>
          <a:prstGeom prst="rect">
            <a:avLst/>
          </a:prstGeom>
          <a:noFill/>
        </p:spPr>
        <p:txBody>
          <a:bodyPr wrap="square" rtlCol="0">
            <a:spAutoFit/>
          </a:bodyPr>
          <a:lstStyle/>
          <a:p>
            <a:pPr algn="ctr"/>
            <a:r>
              <a:rPr lang="en-US" sz="4800" dirty="0">
                <a:latin typeface="+mj-lt"/>
              </a:rPr>
              <a:t>Malware working screenshots</a:t>
            </a:r>
          </a:p>
        </p:txBody>
      </p:sp>
    </p:spTree>
    <p:extLst>
      <p:ext uri="{BB962C8B-B14F-4D97-AF65-F5344CB8AC3E}">
        <p14:creationId xmlns:p14="http://schemas.microsoft.com/office/powerpoint/2010/main" val="17568659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4DD290-988E-488A-BEA7-4D8CB254C1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3046"/>
            <a:ext cx="12192000" cy="6691907"/>
          </a:xfrm>
          <a:prstGeom prst="rect">
            <a:avLst/>
          </a:prstGeom>
        </p:spPr>
      </p:pic>
    </p:spTree>
    <p:extLst>
      <p:ext uri="{BB962C8B-B14F-4D97-AF65-F5344CB8AC3E}">
        <p14:creationId xmlns:p14="http://schemas.microsoft.com/office/powerpoint/2010/main" val="2584137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FF5327F-EDC8-4EE3-BDBD-88B03895CF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4617876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7AE2D39-73F1-4A56-B873-3F29A2B671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06275" cy="6809780"/>
          </a:xfrm>
          <a:prstGeom prst="rect">
            <a:avLst/>
          </a:prstGeom>
        </p:spPr>
      </p:pic>
    </p:spTree>
    <p:extLst>
      <p:ext uri="{BB962C8B-B14F-4D97-AF65-F5344CB8AC3E}">
        <p14:creationId xmlns:p14="http://schemas.microsoft.com/office/powerpoint/2010/main" val="25931821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B42D5F-AFF1-4B3F-87F3-B141BEF8D1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766" y="0"/>
            <a:ext cx="11438467" cy="6434138"/>
          </a:xfrm>
          <a:prstGeom prst="rect">
            <a:avLst/>
          </a:prstGeom>
        </p:spPr>
      </p:pic>
    </p:spTree>
    <p:extLst>
      <p:ext uri="{BB962C8B-B14F-4D97-AF65-F5344CB8AC3E}">
        <p14:creationId xmlns:p14="http://schemas.microsoft.com/office/powerpoint/2010/main" val="637941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C29419-D1FE-4BBB-ACA8-E40CEE31A4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3905407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5EDE810-0307-4863-86EA-F213F9B24C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502573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B332AF5-3E84-4AAD-9CA8-5CF627D80C55}"/>
              </a:ext>
            </a:extLst>
          </p:cNvPr>
          <p:cNvSpPr txBox="1"/>
          <p:nvPr/>
        </p:nvSpPr>
        <p:spPr>
          <a:xfrm>
            <a:off x="1866900" y="781049"/>
            <a:ext cx="8002906" cy="363176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3200" u="sng" dirty="0">
                <a:latin typeface="Algerian" panose="04020705040A02060702" pitchFamily="82" charset="0"/>
              </a:rPr>
              <a:t>Content</a:t>
            </a:r>
          </a:p>
          <a:p>
            <a:endParaRPr lang="en-US" dirty="0"/>
          </a:p>
          <a:p>
            <a:pPr marL="285750" indent="-285750">
              <a:buFont typeface="Wingdings" panose="05000000000000000000" pitchFamily="2" charset="2"/>
              <a:buChar char="q"/>
            </a:pPr>
            <a:r>
              <a:rPr lang="en-US" dirty="0"/>
              <a:t>Project Content</a:t>
            </a:r>
          </a:p>
          <a:p>
            <a:pPr marL="742950" lvl="1" indent="-285750">
              <a:buFont typeface="Wingdings" panose="05000000000000000000" pitchFamily="2" charset="2"/>
              <a:buChar char="Ø"/>
            </a:pPr>
            <a:r>
              <a:rPr lang="en-US" dirty="0"/>
              <a:t>Malware(windows)</a:t>
            </a:r>
          </a:p>
          <a:p>
            <a:pPr marL="342900" indent="-342900">
              <a:buFont typeface="Wingdings" panose="05000000000000000000" pitchFamily="2" charset="2"/>
              <a:buChar char="q"/>
            </a:pPr>
            <a:r>
              <a:rPr lang="en-US" dirty="0"/>
              <a:t>Requirements</a:t>
            </a:r>
          </a:p>
          <a:p>
            <a:pPr marL="742950" lvl="1" indent="-285750">
              <a:buFont typeface="Wingdings" panose="05000000000000000000" pitchFamily="2" charset="2"/>
              <a:buChar char="Ø"/>
            </a:pPr>
            <a:r>
              <a:rPr lang="en-US" dirty="0"/>
              <a:t>Hardware</a:t>
            </a:r>
          </a:p>
          <a:p>
            <a:pPr marL="742950" lvl="1" indent="-285750">
              <a:buFont typeface="Wingdings" panose="05000000000000000000" pitchFamily="2" charset="2"/>
              <a:buChar char="Ø"/>
            </a:pPr>
            <a:r>
              <a:rPr lang="en-US" dirty="0"/>
              <a:t>Software</a:t>
            </a:r>
          </a:p>
          <a:p>
            <a:pPr marL="342900" indent="-342900">
              <a:buFont typeface="Wingdings" panose="05000000000000000000" pitchFamily="2" charset="2"/>
              <a:buChar char="q"/>
            </a:pPr>
            <a:r>
              <a:rPr lang="en-US" dirty="0"/>
              <a:t>Screenshots</a:t>
            </a:r>
          </a:p>
          <a:p>
            <a:pPr marL="342900" indent="-342900">
              <a:buFont typeface="Wingdings" panose="05000000000000000000" pitchFamily="2" charset="2"/>
              <a:buChar char="q"/>
            </a:pPr>
            <a:r>
              <a:rPr lang="en-US" dirty="0"/>
              <a:t>Conclusion</a:t>
            </a:r>
          </a:p>
          <a:p>
            <a:pPr marL="342900" indent="-342900">
              <a:buFont typeface="Wingdings" panose="05000000000000000000" pitchFamily="2" charset="2"/>
              <a:buChar char="q"/>
            </a:pPr>
            <a:r>
              <a:rPr lang="en-US" dirty="0"/>
              <a:t>Remarks</a:t>
            </a:r>
          </a:p>
          <a:p>
            <a:endParaRPr lang="en-US" dirty="0"/>
          </a:p>
          <a:p>
            <a:endParaRPr lang="en-US" dirty="0"/>
          </a:p>
        </p:txBody>
      </p:sp>
    </p:spTree>
    <p:extLst>
      <p:ext uri="{BB962C8B-B14F-4D97-AF65-F5344CB8AC3E}">
        <p14:creationId xmlns:p14="http://schemas.microsoft.com/office/powerpoint/2010/main" val="35115103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BED599-FFBD-428F-81A0-E8AA35EAC95D}"/>
              </a:ext>
            </a:extLst>
          </p:cNvPr>
          <p:cNvSpPr txBox="1"/>
          <p:nvPr/>
        </p:nvSpPr>
        <p:spPr>
          <a:xfrm>
            <a:off x="4895849" y="176211"/>
            <a:ext cx="1857375" cy="461665"/>
          </a:xfrm>
          <a:prstGeom prst="rect">
            <a:avLst/>
          </a:prstGeom>
          <a:noFill/>
        </p:spPr>
        <p:txBody>
          <a:bodyPr wrap="square" rtlCol="0">
            <a:spAutoFit/>
          </a:bodyPr>
          <a:lstStyle/>
          <a:p>
            <a:r>
              <a:rPr lang="en-US" sz="2400" dirty="0">
                <a:latin typeface="+mj-lt"/>
              </a:rPr>
              <a:t>Conclusion</a:t>
            </a:r>
          </a:p>
        </p:txBody>
      </p:sp>
      <p:sp>
        <p:nvSpPr>
          <p:cNvPr id="3" name="TextBox 2">
            <a:extLst>
              <a:ext uri="{FF2B5EF4-FFF2-40B4-BE49-F238E27FC236}">
                <a16:creationId xmlns:a16="http://schemas.microsoft.com/office/drawing/2014/main" id="{65EA9F41-544A-4692-B46C-5AE38DFE5960}"/>
              </a:ext>
            </a:extLst>
          </p:cNvPr>
          <p:cNvSpPr txBox="1"/>
          <p:nvPr/>
        </p:nvSpPr>
        <p:spPr>
          <a:xfrm>
            <a:off x="323850" y="1133475"/>
            <a:ext cx="10791825" cy="2308324"/>
          </a:xfrm>
          <a:prstGeom prst="rect">
            <a:avLst/>
          </a:prstGeom>
          <a:noFill/>
        </p:spPr>
        <p:txBody>
          <a:bodyPr wrap="square" rtlCol="0">
            <a:spAutoFit/>
          </a:bodyPr>
          <a:lstStyle/>
          <a:p>
            <a:pPr marL="342900" indent="-342900">
              <a:buFont typeface="+mj-lt"/>
              <a:buAutoNum type="arabicPeriod"/>
            </a:pPr>
            <a:r>
              <a:rPr lang="en-US" dirty="0"/>
              <a:t>We get to know how a windows firewall works.</a:t>
            </a:r>
          </a:p>
          <a:p>
            <a:pPr marL="342900" indent="-342900">
              <a:buFont typeface="+mj-lt"/>
              <a:buAutoNum type="arabicPeriod"/>
            </a:pPr>
            <a:endParaRPr lang="en-US" dirty="0"/>
          </a:p>
          <a:p>
            <a:pPr marL="342900" indent="-342900">
              <a:buFont typeface="+mj-lt"/>
              <a:buAutoNum type="arabicPeriod"/>
            </a:pPr>
            <a:r>
              <a:rPr lang="en-US" dirty="0"/>
              <a:t>Got the knowledge of the color RBG and their manipulation.</a:t>
            </a:r>
          </a:p>
          <a:p>
            <a:pPr marL="342900" indent="-342900">
              <a:buFont typeface="+mj-lt"/>
              <a:buAutoNum type="arabicPeriod"/>
            </a:pPr>
            <a:endParaRPr lang="en-US" dirty="0"/>
          </a:p>
          <a:p>
            <a:pPr marL="342900" indent="-342900">
              <a:buFont typeface="+mj-lt"/>
              <a:buAutoNum type="arabicPeriod"/>
            </a:pPr>
            <a:r>
              <a:rPr lang="en-US" dirty="0"/>
              <a:t>Improved knowledge of Linux operating system and virtualization.</a:t>
            </a:r>
          </a:p>
          <a:p>
            <a:pPr marL="342900" indent="-342900">
              <a:buFont typeface="+mj-lt"/>
              <a:buAutoNum type="arabicPeriod"/>
            </a:pPr>
            <a:endParaRPr lang="en-US" dirty="0"/>
          </a:p>
          <a:p>
            <a:pPr marL="342900" indent="-342900">
              <a:buFont typeface="+mj-lt"/>
              <a:buAutoNum type="arabicPeriod"/>
            </a:pPr>
            <a:r>
              <a:rPr lang="en-US" dirty="0"/>
              <a:t>Get the knowledge about how to build a connection between the virtual machine and the windows environment.</a:t>
            </a:r>
          </a:p>
        </p:txBody>
      </p:sp>
    </p:spTree>
    <p:extLst>
      <p:ext uri="{BB962C8B-B14F-4D97-AF65-F5344CB8AC3E}">
        <p14:creationId xmlns:p14="http://schemas.microsoft.com/office/powerpoint/2010/main" val="2863034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27A0D04-7610-4B9E-9D92-FA3B37298946}"/>
              </a:ext>
            </a:extLst>
          </p:cNvPr>
          <p:cNvSpPr txBox="1"/>
          <p:nvPr/>
        </p:nvSpPr>
        <p:spPr>
          <a:xfrm>
            <a:off x="4848225" y="314324"/>
            <a:ext cx="1876425" cy="461665"/>
          </a:xfrm>
          <a:prstGeom prst="rect">
            <a:avLst/>
          </a:prstGeom>
          <a:noFill/>
        </p:spPr>
        <p:txBody>
          <a:bodyPr wrap="square" rtlCol="0">
            <a:spAutoFit/>
          </a:bodyPr>
          <a:lstStyle/>
          <a:p>
            <a:pPr algn="ctr"/>
            <a:r>
              <a:rPr lang="en-US" sz="2400" dirty="0" err="1">
                <a:latin typeface="+mj-lt"/>
              </a:rPr>
              <a:t>Refrences</a:t>
            </a:r>
            <a:endParaRPr lang="en-US" sz="2400" dirty="0">
              <a:latin typeface="+mj-lt"/>
            </a:endParaRPr>
          </a:p>
        </p:txBody>
      </p:sp>
      <p:sp>
        <p:nvSpPr>
          <p:cNvPr id="3" name="TextBox 2">
            <a:extLst>
              <a:ext uri="{FF2B5EF4-FFF2-40B4-BE49-F238E27FC236}">
                <a16:creationId xmlns:a16="http://schemas.microsoft.com/office/drawing/2014/main" id="{068EFE7A-2CDD-4105-B5F6-83C6182223EB}"/>
              </a:ext>
            </a:extLst>
          </p:cNvPr>
          <p:cNvSpPr txBox="1"/>
          <p:nvPr/>
        </p:nvSpPr>
        <p:spPr>
          <a:xfrm>
            <a:off x="466725" y="1343025"/>
            <a:ext cx="10677525" cy="4247317"/>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harter"/>
                <a:hlinkClick r:id="rId2"/>
              </a:rPr>
              <a:t>https://www.google.com/search?q=what+is+the+absolute+value+of+integers&amp;rlz=1C1CHBF_enIN976IN976&amp;oq=what+is+the+absolute+value+of+integer&amp;aqs=chrome.0.0i512j69i57j0i22i30l8.64104j0j7&amp;sourceid=chrome&amp;ie=UTF-8</a:t>
            </a:r>
            <a:endParaRPr lang="en-US" dirty="0">
              <a:latin typeface="charter"/>
            </a:endParaRPr>
          </a:p>
          <a:p>
            <a:pPr marL="285750" indent="-285750">
              <a:buFont typeface="Arial" panose="020B0604020202020204" pitchFamily="34" charset="0"/>
              <a:buChar char="•"/>
            </a:pPr>
            <a:endParaRPr lang="en-US" dirty="0">
              <a:latin typeface="charter"/>
            </a:endParaRPr>
          </a:p>
          <a:p>
            <a:pPr marL="285750" indent="-285750">
              <a:buFont typeface="Arial" panose="020B0604020202020204" pitchFamily="34" charset="0"/>
              <a:buChar char="•"/>
            </a:pPr>
            <a:r>
              <a:rPr lang="en-US" dirty="0">
                <a:latin typeface="charter"/>
                <a:hlinkClick r:id="rId3"/>
              </a:rPr>
              <a:t>https://stackoverflow.com/questions/22604196/difference-between-return-1-return-0-return-1-and-exit</a:t>
            </a:r>
            <a:endParaRPr lang="en-US" dirty="0">
              <a:latin typeface="charter"/>
            </a:endParaRPr>
          </a:p>
          <a:p>
            <a:pPr marL="285750" indent="-285750">
              <a:buFont typeface="Arial" panose="020B0604020202020204" pitchFamily="34" charset="0"/>
              <a:buChar char="•"/>
            </a:pPr>
            <a:endParaRPr lang="en-US" dirty="0">
              <a:latin typeface="charter"/>
            </a:endParaRPr>
          </a:p>
          <a:p>
            <a:pPr marL="285750" indent="-285750">
              <a:buFont typeface="Arial" panose="020B0604020202020204" pitchFamily="34" charset="0"/>
              <a:buChar char="•"/>
            </a:pPr>
            <a:r>
              <a:rPr lang="en-US" dirty="0">
                <a:latin typeface="charter"/>
                <a:hlinkClick r:id="rId4"/>
              </a:rPr>
              <a:t>https://www.w3schools.com/html/html_css.asp</a:t>
            </a:r>
            <a:endParaRPr lang="en-US" dirty="0">
              <a:latin typeface="charter"/>
            </a:endParaRPr>
          </a:p>
          <a:p>
            <a:pPr marL="285750" indent="-285750">
              <a:buFont typeface="Arial" panose="020B0604020202020204" pitchFamily="34" charset="0"/>
              <a:buChar char="•"/>
            </a:pPr>
            <a:endParaRPr lang="en-US" dirty="0">
              <a:latin typeface="charter"/>
            </a:endParaRPr>
          </a:p>
          <a:p>
            <a:pPr marL="285750" indent="-285750">
              <a:buFont typeface="Arial" panose="020B0604020202020204" pitchFamily="34" charset="0"/>
              <a:buChar char="•"/>
            </a:pPr>
            <a:r>
              <a:rPr lang="en-US" dirty="0">
                <a:latin typeface="charter"/>
                <a:hlinkClick r:id="rId5"/>
              </a:rPr>
              <a:t>https://www.liquidweb.com/kb/windows-firewall-basics/#:~:text=Windows%20Firewall%20blocks%20all%20incoming,Firewall%20blocks%20all%20other%20traffic</a:t>
            </a:r>
            <a:r>
              <a:rPr lang="en-US" dirty="0">
                <a:latin typeface="charter"/>
              </a:rPr>
              <a:t>.</a:t>
            </a:r>
          </a:p>
          <a:p>
            <a:pPr marL="285750" indent="-285750">
              <a:buFont typeface="Arial" panose="020B0604020202020204" pitchFamily="34" charset="0"/>
              <a:buChar char="•"/>
            </a:pPr>
            <a:endParaRPr lang="en-US" dirty="0">
              <a:latin typeface="charter"/>
            </a:endParaRPr>
          </a:p>
          <a:p>
            <a:pPr marL="285750" indent="-285750">
              <a:buFont typeface="Arial" panose="020B0604020202020204" pitchFamily="34" charset="0"/>
              <a:buChar char="•"/>
            </a:pPr>
            <a:r>
              <a:rPr lang="en-US" dirty="0">
                <a:latin typeface="charter"/>
                <a:hlinkClick r:id="rId6"/>
              </a:rPr>
              <a:t>https://answers.unity.com/questions/128407/convert-rgb-to-decimal.html#:~:text=The%20equation%20is%20very%20basic,float%20to%20get%20decimal%20values</a:t>
            </a:r>
            <a:r>
              <a:rPr lang="en-US" dirty="0">
                <a:latin typeface="charter"/>
              </a:rPr>
              <a:t>.</a:t>
            </a:r>
          </a:p>
          <a:p>
            <a:endParaRPr lang="en-US" dirty="0">
              <a:latin typeface="charter"/>
            </a:endParaRPr>
          </a:p>
        </p:txBody>
      </p:sp>
    </p:spTree>
    <p:extLst>
      <p:ext uri="{BB962C8B-B14F-4D97-AF65-F5344CB8AC3E}">
        <p14:creationId xmlns:p14="http://schemas.microsoft.com/office/powerpoint/2010/main" val="34335953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DCEDD81-E163-4DC3-B15B-182DF92A1512}"/>
              </a:ext>
            </a:extLst>
          </p:cNvPr>
          <p:cNvSpPr txBox="1"/>
          <p:nvPr/>
        </p:nvSpPr>
        <p:spPr>
          <a:xfrm>
            <a:off x="628650" y="581025"/>
            <a:ext cx="8077200" cy="923330"/>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charter"/>
                <a:hlinkClick r:id="rId2"/>
              </a:rPr>
              <a:t>https://www.serveradminz.com/blog/can-linux-server-communicated-windows-client/</a:t>
            </a:r>
            <a:endParaRPr lang="en-US" dirty="0">
              <a:latin typeface="charter"/>
            </a:endParaRP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40256796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Thanks hd free stock photos download (2,485 Free stock photos) for  commercial use. format: HD high resolution jpg images">
            <a:extLst>
              <a:ext uri="{FF2B5EF4-FFF2-40B4-BE49-F238E27FC236}">
                <a16:creationId xmlns:a16="http://schemas.microsoft.com/office/drawing/2014/main" id="{EED23661-BDDD-4F85-9DD7-9F87133F099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825" y="69619"/>
            <a:ext cx="11515725" cy="6363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93312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E49327-7C68-48C6-A53B-C68A52575F03}"/>
              </a:ext>
            </a:extLst>
          </p:cNvPr>
          <p:cNvSpPr txBox="1"/>
          <p:nvPr/>
        </p:nvSpPr>
        <p:spPr>
          <a:xfrm>
            <a:off x="1495425" y="438150"/>
            <a:ext cx="9201150" cy="390876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3200" u="sng" strike="sngStrike" dirty="0" err="1">
                <a:latin typeface="Algerian" panose="04020705040A02060702" pitchFamily="82" charset="0"/>
              </a:rPr>
              <a:t>Back</a:t>
            </a:r>
            <a:r>
              <a:rPr lang="en-US" sz="3200" u="sng" dirty="0" err="1">
                <a:latin typeface="Algerian" panose="04020705040A02060702" pitchFamily="82" charset="0"/>
              </a:rPr>
              <a:t>_Black_doo</a:t>
            </a:r>
            <a:endParaRPr lang="en-US" sz="3200" u="sng" dirty="0">
              <a:latin typeface="Algerian" panose="04020705040A02060702" pitchFamily="82" charset="0"/>
            </a:endParaRPr>
          </a:p>
          <a:p>
            <a:pPr algn="ctr"/>
            <a:endParaRPr lang="en-US" dirty="0">
              <a:latin typeface="Agency FB" panose="020B0503020202020204" pitchFamily="34" charset="0"/>
            </a:endParaRPr>
          </a:p>
          <a:p>
            <a:pPr algn="ctr"/>
            <a:endParaRPr lang="en-US" dirty="0">
              <a:latin typeface="Agency FB" panose="020B0503020202020204" pitchFamily="34" charset="0"/>
            </a:endParaRPr>
          </a:p>
          <a:p>
            <a:r>
              <a:rPr lang="en-US" dirty="0">
                <a:latin typeface="charter"/>
              </a:rPr>
              <a:t>Our whole project is all about a malware that is undetectable; which I have limited only for a windows operating system. This malware will be really undetectable on the version 10 of windows operating system. </a:t>
            </a:r>
          </a:p>
          <a:p>
            <a:endParaRPr lang="en-US" dirty="0">
              <a:latin typeface="charter"/>
            </a:endParaRPr>
          </a:p>
          <a:p>
            <a:r>
              <a:rPr lang="en-US" dirty="0">
                <a:latin typeface="charter"/>
              </a:rPr>
              <a:t>Most of the malwares’ base programming is c or </a:t>
            </a:r>
            <a:r>
              <a:rPr lang="en-US" dirty="0" err="1">
                <a:latin typeface="charter"/>
              </a:rPr>
              <a:t>cpp</a:t>
            </a:r>
            <a:r>
              <a:rPr lang="en-US" dirty="0">
                <a:latin typeface="charter"/>
              </a:rPr>
              <a:t> because these programming languages has the capability to easily manipulate and getting access to the shell of any operating system. So I also have made mine on the same programming language. </a:t>
            </a:r>
          </a:p>
          <a:p>
            <a:endParaRPr lang="en-US" dirty="0"/>
          </a:p>
          <a:p>
            <a:pPr algn="ctr"/>
            <a:endParaRPr lang="en-US" dirty="0"/>
          </a:p>
          <a:p>
            <a:pPr algn="ctr"/>
            <a:endParaRPr lang="en-US" dirty="0"/>
          </a:p>
        </p:txBody>
      </p:sp>
    </p:spTree>
    <p:extLst>
      <p:ext uri="{BB962C8B-B14F-4D97-AF65-F5344CB8AC3E}">
        <p14:creationId xmlns:p14="http://schemas.microsoft.com/office/powerpoint/2010/main" val="945242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3E49327-7C68-48C6-A53B-C68A52575F03}"/>
              </a:ext>
            </a:extLst>
          </p:cNvPr>
          <p:cNvSpPr txBox="1"/>
          <p:nvPr/>
        </p:nvSpPr>
        <p:spPr>
          <a:xfrm>
            <a:off x="1495425" y="438150"/>
            <a:ext cx="9201150" cy="501675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3200" u="sng" dirty="0">
                <a:latin typeface="Algerian" panose="04020705040A02060702" pitchFamily="82" charset="0"/>
              </a:rPr>
              <a:t>Working </a:t>
            </a:r>
          </a:p>
          <a:p>
            <a:pPr algn="ctr"/>
            <a:endParaRPr lang="en-US" dirty="0">
              <a:latin typeface="Agency FB" panose="020B0503020202020204" pitchFamily="34" charset="0"/>
            </a:endParaRPr>
          </a:p>
          <a:p>
            <a:pPr algn="ctr"/>
            <a:endParaRPr lang="en-US" dirty="0">
              <a:latin typeface="Agency FB" panose="020B0503020202020204" pitchFamily="34" charset="0"/>
            </a:endParaRPr>
          </a:p>
          <a:p>
            <a:endParaRPr lang="en-US" dirty="0">
              <a:latin typeface="charter"/>
            </a:endParaRPr>
          </a:p>
          <a:p>
            <a:r>
              <a:rPr lang="en-US" dirty="0">
                <a:latin typeface="charter"/>
              </a:rPr>
              <a:t>We have two .c extension files one of which is the connection establisher and the other one is the main malicious file. Using Linux operating system (any type of any version), first we have to establish the main connecting server so that while execution it gets connect to the working malicious file. </a:t>
            </a:r>
          </a:p>
          <a:p>
            <a:r>
              <a:rPr lang="en-US" dirty="0">
                <a:latin typeface="charter"/>
              </a:rPr>
              <a:t>                     On the malicious file side first we convert that .c to .exe file extension so that it can easily be executable without any suspicious clue, then we hide that .exe extension file behind any file, image, audio or video so that it becomes easier to execute that. As long as someone opens that steganography image/file/audio/video/etc. that victim’s system will be shown in the Linux terminal . Now getting the command prompt access to our kali machine we can manipulate anything in the victim system without their permission. </a:t>
            </a:r>
          </a:p>
          <a:p>
            <a:endParaRPr lang="en-US" dirty="0">
              <a:latin typeface="charter"/>
            </a:endParaRPr>
          </a:p>
          <a:p>
            <a:r>
              <a:rPr lang="en-US" dirty="0">
                <a:latin typeface="charter"/>
              </a:rPr>
              <a:t>This process will be successful if both the systems are on same or are on different network. </a:t>
            </a:r>
          </a:p>
          <a:p>
            <a:pPr algn="ctr"/>
            <a:endParaRPr lang="en-US" dirty="0"/>
          </a:p>
        </p:txBody>
      </p:sp>
    </p:spTree>
    <p:extLst>
      <p:ext uri="{BB962C8B-B14F-4D97-AF65-F5344CB8AC3E}">
        <p14:creationId xmlns:p14="http://schemas.microsoft.com/office/powerpoint/2010/main" val="3193738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D27FEAC-8E6D-4DE4-9D16-D88294A0325A}"/>
              </a:ext>
            </a:extLst>
          </p:cNvPr>
          <p:cNvSpPr/>
          <p:nvPr/>
        </p:nvSpPr>
        <p:spPr>
          <a:xfrm>
            <a:off x="2539101" y="1662410"/>
            <a:ext cx="6561348" cy="1446550"/>
          </a:xfrm>
          <a:prstGeom prst="rect">
            <a:avLst/>
          </a:prstGeom>
          <a:noFill/>
        </p:spPr>
        <p:txBody>
          <a:bodyPr wrap="none" lIns="91440" tIns="45720" rIns="91440" bIns="45720">
            <a:spAutoFit/>
          </a:bodyPr>
          <a:lstStyle/>
          <a:p>
            <a:pPr algn="ctr"/>
            <a:r>
              <a:rPr lang="en-US" sz="8800" b="0" cap="none" spc="0" dirty="0">
                <a:ln w="0"/>
                <a:effectLst>
                  <a:reflection blurRad="6350" stA="53000" endA="300" endPos="35500" dir="5400000" sy="-90000" algn="bl" rotWithShape="0"/>
                </a:effectLst>
                <a:latin typeface="Arial Black" panose="020B0A04020102020204" pitchFamily="34" charset="0"/>
              </a:rPr>
              <a:t>MALWARE</a:t>
            </a:r>
            <a:endParaRPr lang="en-US" sz="8800" b="0" cap="none" spc="0" dirty="0">
              <a:ln w="0"/>
              <a:effectLst>
                <a:reflection blurRad="6350" stA="53000" endA="300" endPos="35500" dir="5400000" sy="-90000" algn="bl" rotWithShape="0"/>
              </a:effectLst>
            </a:endParaRPr>
          </a:p>
        </p:txBody>
      </p:sp>
    </p:spTree>
    <p:extLst>
      <p:ext uri="{BB962C8B-B14F-4D97-AF65-F5344CB8AC3E}">
        <p14:creationId xmlns:p14="http://schemas.microsoft.com/office/powerpoint/2010/main" val="2291340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50C248-F54A-4984-BD03-5DE01384515A}"/>
              </a:ext>
            </a:extLst>
          </p:cNvPr>
          <p:cNvSpPr txBox="1"/>
          <p:nvPr/>
        </p:nvSpPr>
        <p:spPr>
          <a:xfrm>
            <a:off x="0" y="161925"/>
            <a:ext cx="11439526" cy="584775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000" b="1" i="1" u="sng" dirty="0">
                <a:latin typeface="charter"/>
              </a:rPr>
              <a:t>HEADER FILES</a:t>
            </a:r>
          </a:p>
          <a:p>
            <a:endParaRPr lang="en-US" dirty="0">
              <a:latin typeface="charter"/>
            </a:endParaRPr>
          </a:p>
          <a:p>
            <a:pPr marL="285750" indent="-285750">
              <a:buFont typeface="Wingdings" panose="05000000000000000000" pitchFamily="2" charset="2"/>
              <a:buChar char="q"/>
            </a:pPr>
            <a:r>
              <a:rPr lang="en-US" sz="2400" b="1" dirty="0">
                <a:latin typeface="charter"/>
              </a:rPr>
              <a:t>#include&lt;stdio.h&gt;</a:t>
            </a:r>
          </a:p>
          <a:p>
            <a:pPr lvl="1"/>
            <a:r>
              <a:rPr lang="en-US" b="0" i="0" dirty="0">
                <a:solidFill>
                  <a:srgbClr val="252C33"/>
                </a:solidFill>
                <a:effectLst/>
                <a:latin typeface="charter"/>
              </a:rPr>
              <a:t>The C programming language provides many standard library functions for file input and output. These functions make up the bulk of the C standard library header &lt;</a:t>
            </a:r>
            <a:r>
              <a:rPr lang="en-US" b="0" i="0" dirty="0" err="1">
                <a:solidFill>
                  <a:srgbClr val="252C33"/>
                </a:solidFill>
                <a:effectLst/>
                <a:latin typeface="charter"/>
              </a:rPr>
              <a:t>stdio.h</a:t>
            </a:r>
            <a:r>
              <a:rPr lang="en-US" b="0" i="0" dirty="0">
                <a:solidFill>
                  <a:srgbClr val="252C33"/>
                </a:solidFill>
                <a:effectLst/>
                <a:latin typeface="charter"/>
              </a:rPr>
              <a:t>&gt;. </a:t>
            </a:r>
            <a:r>
              <a:rPr lang="en-US" b="0" i="0" dirty="0" err="1">
                <a:solidFill>
                  <a:srgbClr val="202124"/>
                </a:solidFill>
                <a:effectLst/>
                <a:latin typeface="charter"/>
              </a:rPr>
              <a:t>stdio.h</a:t>
            </a:r>
            <a:r>
              <a:rPr lang="en-US" b="0" i="0" dirty="0">
                <a:solidFill>
                  <a:srgbClr val="202124"/>
                </a:solidFill>
                <a:effectLst/>
                <a:latin typeface="charter"/>
              </a:rPr>
              <a:t> is </a:t>
            </a:r>
            <a:r>
              <a:rPr lang="en-US" b="1" i="0" dirty="0">
                <a:solidFill>
                  <a:srgbClr val="202124"/>
                </a:solidFill>
                <a:effectLst/>
                <a:latin typeface="charter"/>
              </a:rPr>
              <a:t>a header file that has the necessary information to include the input/output related functions in our program</a:t>
            </a:r>
            <a:r>
              <a:rPr lang="en-US" b="0" i="0" dirty="0">
                <a:solidFill>
                  <a:srgbClr val="202124"/>
                </a:solidFill>
                <a:effectLst/>
                <a:latin typeface="charter"/>
              </a:rPr>
              <a:t>.</a:t>
            </a:r>
          </a:p>
          <a:p>
            <a:pPr lvl="1"/>
            <a:endParaRPr lang="en-US" b="0" i="0" dirty="0">
              <a:solidFill>
                <a:srgbClr val="202124"/>
              </a:solidFill>
              <a:effectLst/>
              <a:latin typeface="charter"/>
            </a:endParaRPr>
          </a:p>
          <a:p>
            <a:pPr lvl="1"/>
            <a:endParaRPr lang="en-US" dirty="0">
              <a:latin typeface="charter"/>
            </a:endParaRPr>
          </a:p>
          <a:p>
            <a:pPr marL="285750" indent="-285750">
              <a:buFont typeface="Wingdings" panose="05000000000000000000" pitchFamily="2" charset="2"/>
              <a:buChar char="q"/>
            </a:pPr>
            <a:r>
              <a:rPr lang="en-US" sz="2400" b="1" dirty="0">
                <a:latin typeface="charter"/>
              </a:rPr>
              <a:t>#include&lt;stdlib.h&gt;</a:t>
            </a:r>
          </a:p>
          <a:p>
            <a:r>
              <a:rPr lang="en-US" sz="2000" b="1" dirty="0">
                <a:latin typeface="charter"/>
              </a:rPr>
              <a:t>	</a:t>
            </a:r>
            <a:r>
              <a:rPr lang="en-US" b="1" i="0" dirty="0">
                <a:solidFill>
                  <a:srgbClr val="090A0B"/>
                </a:solidFill>
                <a:effectLst/>
                <a:latin typeface="charter"/>
              </a:rPr>
              <a:t>&lt;</a:t>
            </a:r>
            <a:r>
              <a:rPr lang="en-US" b="1" i="0" dirty="0" err="1">
                <a:solidFill>
                  <a:srgbClr val="090A0B"/>
                </a:solidFill>
                <a:effectLst/>
                <a:latin typeface="charter"/>
              </a:rPr>
              <a:t>stdlib.h</a:t>
            </a:r>
            <a:r>
              <a:rPr lang="en-US" b="1" i="0" dirty="0">
                <a:solidFill>
                  <a:srgbClr val="090A0B"/>
                </a:solidFill>
                <a:effectLst/>
                <a:latin typeface="charter"/>
              </a:rPr>
              <a:t>&gt;</a:t>
            </a:r>
            <a:r>
              <a:rPr lang="en-US" b="0" i="0" dirty="0">
                <a:solidFill>
                  <a:srgbClr val="3C484E"/>
                </a:solidFill>
                <a:effectLst/>
                <a:latin typeface="charter"/>
              </a:rPr>
              <a:t> is the header for the </a:t>
            </a:r>
            <a:r>
              <a:rPr lang="en-US" b="1" i="0" dirty="0">
                <a:solidFill>
                  <a:srgbClr val="090A0B"/>
                </a:solidFill>
                <a:effectLst/>
                <a:latin typeface="charter"/>
              </a:rPr>
              <a:t>General Purpose Standard Library</a:t>
            </a:r>
            <a:r>
              <a:rPr lang="en-US" b="0" i="0" dirty="0">
                <a:solidFill>
                  <a:srgbClr val="3C484E"/>
                </a:solidFill>
                <a:effectLst/>
                <a:latin typeface="charter"/>
              </a:rPr>
              <a:t> of </a:t>
            </a:r>
            <a:r>
              <a:rPr lang="en-US" b="0" i="0" u="none" strike="noStrike" dirty="0">
                <a:solidFill>
                  <a:srgbClr val="000000"/>
                </a:solidFill>
                <a:effectLst/>
                <a:latin typeface="charter"/>
                <a:hlinkClick r:id="rId2"/>
              </a:rPr>
              <a:t>C programming language</a:t>
            </a:r>
            <a:r>
              <a:rPr lang="en-US" b="0" i="0" dirty="0">
                <a:solidFill>
                  <a:srgbClr val="3C484E"/>
                </a:solidFill>
                <a:effectLst/>
                <a:latin typeface="charter"/>
              </a:rPr>
              <a:t> which declares a variety of utility functions for type conversions, memory allocation, process control, and other similar tasks. It also has multiple data types and macros defined in the header.</a:t>
            </a:r>
          </a:p>
          <a:p>
            <a:endParaRPr lang="en-US" sz="2000" dirty="0">
              <a:solidFill>
                <a:srgbClr val="3C484E"/>
              </a:solidFill>
              <a:latin typeface="charter"/>
            </a:endParaRPr>
          </a:p>
          <a:p>
            <a:pPr marL="285750" indent="-285750">
              <a:buFont typeface="Wingdings" panose="05000000000000000000" pitchFamily="2" charset="2"/>
              <a:buChar char="q"/>
            </a:pPr>
            <a:r>
              <a:rPr lang="en-US" sz="2400" b="1" dirty="0">
                <a:latin typeface="charter"/>
              </a:rPr>
              <a:t>#include&lt;unistd.h&gt;</a:t>
            </a:r>
          </a:p>
          <a:p>
            <a:r>
              <a:rPr lang="en-US" b="1" dirty="0">
                <a:latin typeface="charter"/>
              </a:rPr>
              <a:t>	</a:t>
            </a:r>
            <a:r>
              <a:rPr lang="en-US" b="0" i="0" dirty="0">
                <a:solidFill>
                  <a:srgbClr val="000000"/>
                </a:solidFill>
                <a:effectLst/>
                <a:latin typeface="charter"/>
              </a:rPr>
              <a:t>The </a:t>
            </a:r>
            <a:r>
              <a:rPr lang="en-US" b="0" i="1" dirty="0">
                <a:solidFill>
                  <a:srgbClr val="000000"/>
                </a:solidFill>
                <a:effectLst/>
                <a:latin typeface="charter"/>
              </a:rPr>
              <a:t>&lt;</a:t>
            </a:r>
            <a:r>
              <a:rPr lang="en-US" b="0" i="1" dirty="0" err="1">
                <a:solidFill>
                  <a:srgbClr val="000000"/>
                </a:solidFill>
                <a:effectLst/>
                <a:latin typeface="charter"/>
              </a:rPr>
              <a:t>unistd.h</a:t>
            </a:r>
            <a:r>
              <a:rPr lang="en-US" b="0" i="1" dirty="0">
                <a:solidFill>
                  <a:srgbClr val="000000"/>
                </a:solidFill>
                <a:effectLst/>
                <a:latin typeface="charter"/>
              </a:rPr>
              <a:t>&gt;</a:t>
            </a:r>
            <a:r>
              <a:rPr lang="en-US" b="0" i="0" dirty="0">
                <a:solidFill>
                  <a:srgbClr val="000000"/>
                </a:solidFill>
                <a:effectLst/>
                <a:latin typeface="charter"/>
              </a:rPr>
              <a:t> header defines miscellaneous symbolic constants and types and declares miscellaneous functions.</a:t>
            </a:r>
            <a:endParaRPr lang="en-US" sz="1800" b="1" dirty="0">
              <a:latin typeface="charter"/>
            </a:endParaRPr>
          </a:p>
          <a:p>
            <a:endParaRPr lang="en-US" sz="2000" b="0" i="0" dirty="0">
              <a:solidFill>
                <a:srgbClr val="3C484E"/>
              </a:solidFill>
              <a:effectLst/>
              <a:latin typeface="charter"/>
            </a:endParaRPr>
          </a:p>
          <a:p>
            <a:endParaRPr lang="en-US" sz="2000" dirty="0">
              <a:solidFill>
                <a:srgbClr val="3C484E"/>
              </a:solidFill>
              <a:latin typeface="charter"/>
            </a:endParaRPr>
          </a:p>
          <a:p>
            <a:endParaRPr lang="en-US" sz="2000" b="1" dirty="0">
              <a:latin typeface="charter"/>
            </a:endParaRPr>
          </a:p>
          <a:p>
            <a:pPr lvl="1"/>
            <a:endParaRPr lang="en-US" sz="2000" b="1" dirty="0">
              <a:latin typeface="charter"/>
            </a:endParaRPr>
          </a:p>
        </p:txBody>
      </p:sp>
    </p:spTree>
    <p:extLst>
      <p:ext uri="{BB962C8B-B14F-4D97-AF65-F5344CB8AC3E}">
        <p14:creationId xmlns:p14="http://schemas.microsoft.com/office/powerpoint/2010/main" val="1440025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9BFE0E-B89D-4FD7-AFFC-EC554AB56B45}"/>
              </a:ext>
            </a:extLst>
          </p:cNvPr>
          <p:cNvSpPr txBox="1"/>
          <p:nvPr/>
        </p:nvSpPr>
        <p:spPr>
          <a:xfrm>
            <a:off x="-76200" y="298668"/>
            <a:ext cx="11572875" cy="5724644"/>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Wingdings" panose="05000000000000000000" pitchFamily="2" charset="2"/>
              <a:buChar char="q"/>
            </a:pPr>
            <a:r>
              <a:rPr lang="en-US" sz="2400" b="1" dirty="0">
                <a:latin typeface="charter"/>
              </a:rPr>
              <a:t>#include&lt;winsock2.h&gt;</a:t>
            </a:r>
          </a:p>
          <a:p>
            <a:r>
              <a:rPr lang="en-US" b="1" dirty="0">
                <a:latin typeface="charter"/>
              </a:rPr>
              <a:t>	</a:t>
            </a:r>
            <a:r>
              <a:rPr lang="en-US" b="0" i="0" dirty="0">
                <a:solidFill>
                  <a:srgbClr val="171717"/>
                </a:solidFill>
                <a:effectLst/>
                <a:latin typeface="charter"/>
              </a:rPr>
              <a:t> The </a:t>
            </a:r>
            <a:r>
              <a:rPr lang="en-US" b="0" i="1" dirty="0">
                <a:solidFill>
                  <a:srgbClr val="171717"/>
                </a:solidFill>
                <a:effectLst/>
                <a:latin typeface="charter"/>
              </a:rPr>
              <a:t>Winsock2.h</a:t>
            </a:r>
            <a:r>
              <a:rPr lang="en-US" b="0" i="0" dirty="0">
                <a:solidFill>
                  <a:srgbClr val="171717"/>
                </a:solidFill>
                <a:effectLst/>
                <a:latin typeface="charter"/>
              </a:rPr>
              <a:t> header file internally includes core elements from  </a:t>
            </a:r>
            <a:r>
              <a:rPr lang="en-US" b="0" i="1" dirty="0">
                <a:solidFill>
                  <a:srgbClr val="171717"/>
                </a:solidFill>
                <a:effectLst/>
                <a:latin typeface="charter"/>
              </a:rPr>
              <a:t>Windows. h</a:t>
            </a:r>
            <a:r>
              <a:rPr lang="en-US" b="0" i="0" dirty="0">
                <a:solidFill>
                  <a:srgbClr val="171717"/>
                </a:solidFill>
                <a:effectLst/>
                <a:latin typeface="charter"/>
              </a:rPr>
              <a:t> header file, so there is not usually an 	#include a line for the </a:t>
            </a:r>
            <a:r>
              <a:rPr lang="en-US" b="0" i="1" dirty="0">
                <a:solidFill>
                  <a:srgbClr val="171717"/>
                </a:solidFill>
                <a:effectLst/>
                <a:latin typeface="charter"/>
              </a:rPr>
              <a:t>Windows. h</a:t>
            </a:r>
            <a:r>
              <a:rPr lang="en-US" b="0" i="0" dirty="0">
                <a:solidFill>
                  <a:srgbClr val="171717"/>
                </a:solidFill>
                <a:effectLst/>
                <a:latin typeface="charter"/>
              </a:rPr>
              <a:t> header file in Winsock applications. </a:t>
            </a:r>
            <a:endParaRPr lang="en-US" sz="1800" b="1" dirty="0">
              <a:latin typeface="charter"/>
            </a:endParaRPr>
          </a:p>
          <a:p>
            <a:r>
              <a:rPr lang="en-US" b="1" dirty="0">
                <a:latin typeface="charter"/>
              </a:rPr>
              <a:t>	</a:t>
            </a:r>
            <a:endParaRPr lang="en-US" sz="1800" b="1" dirty="0">
              <a:latin typeface="charter"/>
            </a:endParaRPr>
          </a:p>
          <a:p>
            <a:pPr marL="285750" indent="-285750">
              <a:buFont typeface="Wingdings" panose="05000000000000000000" pitchFamily="2" charset="2"/>
              <a:buChar char="q"/>
            </a:pPr>
            <a:r>
              <a:rPr lang="en-US" sz="2400" b="1" dirty="0">
                <a:latin typeface="charter"/>
              </a:rPr>
              <a:t>#include&lt;windows.h&gt;</a:t>
            </a:r>
            <a:br>
              <a:rPr lang="en-US" sz="1800" b="1" dirty="0">
                <a:latin typeface="charter"/>
              </a:rPr>
            </a:br>
            <a:r>
              <a:rPr lang="en-US" b="0" i="0" dirty="0">
                <a:solidFill>
                  <a:srgbClr val="000000"/>
                </a:solidFill>
                <a:effectLst/>
                <a:latin typeface="charter"/>
              </a:rPr>
              <a:t>&lt;</a:t>
            </a:r>
            <a:r>
              <a:rPr lang="en-US" b="0" i="0" dirty="0" err="1">
                <a:solidFill>
                  <a:srgbClr val="000000"/>
                </a:solidFill>
                <a:effectLst/>
                <a:latin typeface="charter"/>
              </a:rPr>
              <a:t>windows.h</a:t>
            </a:r>
            <a:r>
              <a:rPr lang="en-US" b="0" i="0" dirty="0">
                <a:solidFill>
                  <a:srgbClr val="000000"/>
                </a:solidFill>
                <a:effectLst/>
                <a:latin typeface="charter"/>
              </a:rPr>
              <a:t>&gt; header file is used to access the Win32 API functions and it makes it easier for the user to use the in-built functionality</a:t>
            </a:r>
            <a:r>
              <a:rPr lang="en-US" b="0" i="0" dirty="0">
                <a:solidFill>
                  <a:srgbClr val="000000"/>
                </a:solidFill>
                <a:effectLst/>
                <a:latin typeface="Helvetica" panose="020B0604020202020204" pitchFamily="34" charset="0"/>
              </a:rPr>
              <a:t>.</a:t>
            </a:r>
            <a:endParaRPr lang="en-US" sz="1800" b="1" dirty="0">
              <a:latin typeface="charter"/>
            </a:endParaRPr>
          </a:p>
          <a:p>
            <a:r>
              <a:rPr lang="en-US" b="1" dirty="0">
                <a:latin typeface="charter"/>
              </a:rPr>
              <a:t>	</a:t>
            </a:r>
          </a:p>
          <a:p>
            <a:pPr marL="285750" indent="-285750">
              <a:buFont typeface="Wingdings" panose="05000000000000000000" pitchFamily="2" charset="2"/>
              <a:buChar char="q"/>
            </a:pPr>
            <a:r>
              <a:rPr lang="en-US" sz="2400" b="1" dirty="0">
                <a:latin typeface="charter"/>
              </a:rPr>
              <a:t>#include&lt;winuser.h&gt;</a:t>
            </a:r>
          </a:p>
          <a:p>
            <a:pPr lvl="1"/>
            <a:r>
              <a:rPr lang="en-US" b="0" i="0" dirty="0" err="1">
                <a:solidFill>
                  <a:srgbClr val="222222"/>
                </a:solidFill>
                <a:effectLst/>
                <a:latin typeface="charter"/>
              </a:rPr>
              <a:t>Winuser.h</a:t>
            </a:r>
            <a:r>
              <a:rPr lang="en-US" b="0" i="0" dirty="0">
                <a:solidFill>
                  <a:srgbClr val="222222"/>
                </a:solidFill>
                <a:effectLst/>
                <a:latin typeface="charter"/>
              </a:rPr>
              <a:t> is part of the Microsoft Visual C++ (VC++) development environment. The tool defines several elements that developers use when they write programs to run on Windows platforms.</a:t>
            </a:r>
          </a:p>
          <a:p>
            <a:pPr lvl="1"/>
            <a:endParaRPr lang="en-US" dirty="0">
              <a:solidFill>
                <a:srgbClr val="222222"/>
              </a:solidFill>
              <a:latin typeface="charter"/>
            </a:endParaRPr>
          </a:p>
          <a:p>
            <a:pPr marL="285750" indent="-285750">
              <a:buFont typeface="Wingdings" panose="05000000000000000000" pitchFamily="2" charset="2"/>
              <a:buChar char="q"/>
            </a:pPr>
            <a:r>
              <a:rPr lang="en-US" sz="2400" b="1" dirty="0">
                <a:latin typeface="charter"/>
              </a:rPr>
              <a:t>#include&lt;wininet.h&gt;</a:t>
            </a:r>
          </a:p>
          <a:p>
            <a:r>
              <a:rPr lang="en-US" b="1" dirty="0">
                <a:latin typeface="charter"/>
              </a:rPr>
              <a:t>	</a:t>
            </a:r>
            <a:r>
              <a:rPr lang="en-US" b="0" i="0" dirty="0">
                <a:solidFill>
                  <a:srgbClr val="171717"/>
                </a:solidFill>
                <a:effectLst/>
                <a:latin typeface="Segoe UI" panose="020B0502040204020203" pitchFamily="34" charset="0"/>
              </a:rPr>
              <a:t> </a:t>
            </a:r>
            <a:r>
              <a:rPr lang="en-US" b="0" i="0" dirty="0">
                <a:solidFill>
                  <a:srgbClr val="171717"/>
                </a:solidFill>
                <a:effectLst/>
                <a:latin typeface="charter"/>
              </a:rPr>
              <a:t>The Windows Internet (</a:t>
            </a:r>
            <a:r>
              <a:rPr lang="en-US" b="0" i="0" dirty="0" err="1">
                <a:solidFill>
                  <a:srgbClr val="171717"/>
                </a:solidFill>
                <a:effectLst/>
                <a:latin typeface="charter"/>
              </a:rPr>
              <a:t>WinINet</a:t>
            </a:r>
            <a:r>
              <a:rPr lang="en-US" b="0" i="0" dirty="0">
                <a:solidFill>
                  <a:srgbClr val="171717"/>
                </a:solidFill>
                <a:effectLst/>
                <a:latin typeface="charter"/>
              </a:rPr>
              <a:t>) application programming interface (API) enables your application to interact with 	FTP and HTTP protocols to access Internet resources. As standards evolve, these functions handle the changes in 	underlying protocols, enabling them to maintain a consistent behavior.</a:t>
            </a:r>
            <a:endParaRPr lang="en-US" sz="1800" b="1" dirty="0">
              <a:latin typeface="charter"/>
            </a:endParaRPr>
          </a:p>
          <a:p>
            <a:pPr lvl="1"/>
            <a:endParaRPr lang="en-US" b="1" dirty="0">
              <a:latin typeface="charter"/>
            </a:endParaRPr>
          </a:p>
          <a:p>
            <a:r>
              <a:rPr lang="en-US" b="1" dirty="0">
                <a:latin typeface="charter"/>
              </a:rPr>
              <a:t>	</a:t>
            </a:r>
            <a:endParaRPr lang="en-US" sz="1800" b="1" dirty="0">
              <a:latin typeface="charter"/>
            </a:endParaRPr>
          </a:p>
          <a:p>
            <a:endParaRPr lang="en-US" dirty="0"/>
          </a:p>
        </p:txBody>
      </p:sp>
    </p:spTree>
    <p:extLst>
      <p:ext uri="{BB962C8B-B14F-4D97-AF65-F5344CB8AC3E}">
        <p14:creationId xmlns:p14="http://schemas.microsoft.com/office/powerpoint/2010/main" val="32610685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B152D8-019A-4EDE-86F4-8D4ACCC5BE00}"/>
              </a:ext>
            </a:extLst>
          </p:cNvPr>
          <p:cNvSpPr txBox="1"/>
          <p:nvPr/>
        </p:nvSpPr>
        <p:spPr>
          <a:xfrm>
            <a:off x="85725" y="428626"/>
            <a:ext cx="11601450" cy="4616648"/>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marL="285750" indent="-285750">
              <a:buFont typeface="Wingdings" panose="05000000000000000000" pitchFamily="2" charset="2"/>
              <a:buChar char="q"/>
            </a:pPr>
            <a:r>
              <a:rPr lang="en-US" sz="2400" b="1" dirty="0">
                <a:latin typeface="charter"/>
              </a:rPr>
              <a:t>#include&lt;windowsx.h&gt;</a:t>
            </a:r>
          </a:p>
          <a:p>
            <a:pPr lvl="1"/>
            <a:r>
              <a:rPr lang="en-US" b="0" i="0" dirty="0">
                <a:solidFill>
                  <a:srgbClr val="43474B"/>
                </a:solidFill>
                <a:effectLst/>
                <a:latin typeface="charter"/>
              </a:rPr>
              <a:t>&lt;</a:t>
            </a:r>
            <a:r>
              <a:rPr lang="en-US" b="0" i="0" dirty="0" err="1">
                <a:solidFill>
                  <a:srgbClr val="43474B"/>
                </a:solidFill>
                <a:effectLst/>
                <a:latin typeface="charter"/>
              </a:rPr>
              <a:t>windowsx.h</a:t>
            </a:r>
            <a:r>
              <a:rPr lang="en-US" b="0" i="0" dirty="0">
                <a:solidFill>
                  <a:srgbClr val="43474B"/>
                </a:solidFill>
                <a:effectLst/>
                <a:latin typeface="charter"/>
              </a:rPr>
              <a:t>&gt; contains lots of really useful macros for straight Win32 programming</a:t>
            </a:r>
            <a:r>
              <a:rPr lang="en-US" b="1" i="0" dirty="0">
                <a:solidFill>
                  <a:srgbClr val="43474B"/>
                </a:solidFill>
                <a:effectLst/>
                <a:latin typeface="charter"/>
              </a:rPr>
              <a:t>.</a:t>
            </a:r>
            <a:r>
              <a:rPr lang="en-US" dirty="0">
                <a:solidFill>
                  <a:srgbClr val="287BDA"/>
                </a:solidFill>
                <a:latin typeface="charter"/>
              </a:rPr>
              <a:t> </a:t>
            </a:r>
            <a:r>
              <a:rPr lang="en-US" b="0" i="0" dirty="0">
                <a:solidFill>
                  <a:srgbClr val="43474B"/>
                </a:solidFill>
                <a:effectLst/>
                <a:latin typeface="charter"/>
              </a:rPr>
              <a:t>“It contains nearly a thousand macros that are extremely cool, but almost no one uses."</a:t>
            </a:r>
            <a:endParaRPr lang="en-US" b="1" dirty="0">
              <a:latin typeface="charter"/>
            </a:endParaRPr>
          </a:p>
          <a:p>
            <a:pPr lvl="1"/>
            <a:endParaRPr lang="en-US" b="1" dirty="0">
              <a:latin typeface="charter"/>
            </a:endParaRPr>
          </a:p>
          <a:p>
            <a:pPr marL="285750" indent="-285750">
              <a:buFont typeface="Wingdings" panose="05000000000000000000" pitchFamily="2" charset="2"/>
              <a:buChar char="q"/>
            </a:pPr>
            <a:r>
              <a:rPr lang="en-US" sz="2400" b="1" dirty="0">
                <a:latin typeface="charter"/>
              </a:rPr>
              <a:t>#include&lt;string.h&gt;</a:t>
            </a:r>
          </a:p>
          <a:p>
            <a:r>
              <a:rPr lang="en-US" b="1" dirty="0">
                <a:latin typeface="charter"/>
              </a:rPr>
              <a:t>	</a:t>
            </a:r>
            <a:r>
              <a:rPr lang="en-US" b="0" i="0" dirty="0">
                <a:solidFill>
                  <a:srgbClr val="000000"/>
                </a:solidFill>
                <a:effectLst/>
                <a:latin typeface="Arial" panose="020B0604020202020204" pitchFamily="34" charset="0"/>
              </a:rPr>
              <a:t> </a:t>
            </a:r>
            <a:r>
              <a:rPr lang="en-US" b="0" i="0" dirty="0">
                <a:solidFill>
                  <a:srgbClr val="000000"/>
                </a:solidFill>
                <a:effectLst/>
                <a:latin typeface="charter"/>
              </a:rPr>
              <a:t>The </a:t>
            </a:r>
            <a:r>
              <a:rPr lang="en-US" b="1" i="0" dirty="0" err="1">
                <a:solidFill>
                  <a:srgbClr val="000000"/>
                </a:solidFill>
                <a:effectLst/>
                <a:latin typeface="charter"/>
              </a:rPr>
              <a:t>string.h</a:t>
            </a:r>
            <a:r>
              <a:rPr lang="en-US" b="0" i="0" dirty="0">
                <a:solidFill>
                  <a:srgbClr val="000000"/>
                </a:solidFill>
                <a:effectLst/>
                <a:latin typeface="charter"/>
              </a:rPr>
              <a:t> header defines one variable type, one macro, and various functions for manipulating arrays of 	characters.</a:t>
            </a:r>
            <a:endParaRPr lang="en-US" b="1" i="0" dirty="0">
              <a:solidFill>
                <a:srgbClr val="000000"/>
              </a:solidFill>
              <a:effectLst/>
              <a:latin typeface="charter"/>
            </a:endParaRPr>
          </a:p>
          <a:p>
            <a:endParaRPr lang="en-US" sz="1800" b="1" dirty="0">
              <a:latin typeface="charter"/>
            </a:endParaRPr>
          </a:p>
          <a:p>
            <a:pPr marL="285750" indent="-285750">
              <a:buFont typeface="Wingdings" panose="05000000000000000000" pitchFamily="2" charset="2"/>
              <a:buChar char="q"/>
            </a:pPr>
            <a:r>
              <a:rPr lang="en-US" sz="2400" b="1" dirty="0">
                <a:latin typeface="charter"/>
              </a:rPr>
              <a:t>#include&lt;sys/stat.h&gt;</a:t>
            </a:r>
          </a:p>
          <a:p>
            <a:pPr lvl="1"/>
            <a:r>
              <a:rPr lang="en-US" b="0" i="0" dirty="0">
                <a:solidFill>
                  <a:srgbClr val="000000"/>
                </a:solidFill>
                <a:effectLst/>
                <a:latin typeface="charter"/>
              </a:rPr>
              <a:t>The </a:t>
            </a:r>
            <a:r>
              <a:rPr lang="en-US" b="0" i="1" dirty="0">
                <a:solidFill>
                  <a:srgbClr val="000000"/>
                </a:solidFill>
                <a:effectLst/>
                <a:latin typeface="charter"/>
              </a:rPr>
              <a:t>&lt;sys/</a:t>
            </a:r>
            <a:r>
              <a:rPr lang="en-US" b="0" i="1" dirty="0" err="1">
                <a:solidFill>
                  <a:srgbClr val="000000"/>
                </a:solidFill>
                <a:effectLst/>
                <a:latin typeface="charter"/>
              </a:rPr>
              <a:t>stat.h</a:t>
            </a:r>
            <a:r>
              <a:rPr lang="en-US" b="0" i="1" dirty="0">
                <a:solidFill>
                  <a:srgbClr val="000000"/>
                </a:solidFill>
                <a:effectLst/>
                <a:latin typeface="charter"/>
              </a:rPr>
              <a:t>&gt;</a:t>
            </a:r>
            <a:r>
              <a:rPr lang="en-US" b="0" i="0" dirty="0">
                <a:solidFill>
                  <a:srgbClr val="000000"/>
                </a:solidFill>
                <a:effectLst/>
                <a:latin typeface="charter"/>
              </a:rPr>
              <a:t> header defines the structure of the data returned by the functions </a:t>
            </a:r>
            <a:r>
              <a:rPr lang="en-US" b="0" i="1" dirty="0" err="1">
                <a:solidFill>
                  <a:srgbClr val="000000"/>
                </a:solidFill>
                <a:effectLst/>
                <a:latin typeface="charter"/>
                <a:hlinkClick r:id="rId2"/>
              </a:rPr>
              <a:t>fstat</a:t>
            </a:r>
            <a:r>
              <a:rPr lang="en-US" b="0" i="1" dirty="0">
                <a:solidFill>
                  <a:srgbClr val="000000"/>
                </a:solidFill>
                <a:effectLst/>
                <a:latin typeface="charter"/>
                <a:hlinkClick r:id="rId2"/>
              </a:rPr>
              <a:t>()</a:t>
            </a:r>
            <a:r>
              <a:rPr lang="en-US" b="0" i="0" dirty="0">
                <a:solidFill>
                  <a:srgbClr val="000000"/>
                </a:solidFill>
                <a:effectLst/>
                <a:latin typeface="charter"/>
              </a:rPr>
              <a:t>, </a:t>
            </a:r>
            <a:r>
              <a:rPr lang="en-US" b="0" i="1" dirty="0" err="1">
                <a:solidFill>
                  <a:srgbClr val="000000"/>
                </a:solidFill>
                <a:effectLst/>
                <a:latin typeface="charter"/>
                <a:hlinkClick r:id="rId3"/>
              </a:rPr>
              <a:t>lstat</a:t>
            </a:r>
            <a:r>
              <a:rPr lang="en-US" b="0" i="1" dirty="0">
                <a:solidFill>
                  <a:srgbClr val="000000"/>
                </a:solidFill>
                <a:effectLst/>
                <a:latin typeface="charter"/>
                <a:hlinkClick r:id="rId3"/>
              </a:rPr>
              <a:t>()</a:t>
            </a:r>
            <a:r>
              <a:rPr lang="en-US" b="0" i="0" dirty="0">
                <a:solidFill>
                  <a:srgbClr val="000000"/>
                </a:solidFill>
                <a:effectLst/>
                <a:latin typeface="charter"/>
              </a:rPr>
              <a:t>, and </a:t>
            </a:r>
            <a:r>
              <a:rPr lang="en-US" b="0" i="1" dirty="0">
                <a:solidFill>
                  <a:srgbClr val="000000"/>
                </a:solidFill>
                <a:effectLst/>
                <a:latin typeface="charter"/>
                <a:hlinkClick r:id="rId4"/>
              </a:rPr>
              <a:t>stat()</a:t>
            </a:r>
            <a:r>
              <a:rPr lang="en-US" b="0" i="0" dirty="0">
                <a:solidFill>
                  <a:srgbClr val="000000"/>
                </a:solidFill>
                <a:effectLst/>
                <a:latin typeface="charter"/>
              </a:rPr>
              <a:t>.</a:t>
            </a:r>
            <a:endParaRPr lang="en-US" b="1" dirty="0">
              <a:latin typeface="charter"/>
            </a:endParaRPr>
          </a:p>
          <a:p>
            <a:r>
              <a:rPr lang="en-US" b="1" dirty="0">
                <a:latin typeface="charter"/>
              </a:rPr>
              <a:t>	</a:t>
            </a:r>
            <a:endParaRPr lang="en-US" sz="1800" b="1" dirty="0">
              <a:latin typeface="charter"/>
            </a:endParaRPr>
          </a:p>
          <a:p>
            <a:pPr marL="285750" indent="-285750">
              <a:buFont typeface="Wingdings" panose="05000000000000000000" pitchFamily="2" charset="2"/>
              <a:buChar char="q"/>
            </a:pPr>
            <a:r>
              <a:rPr lang="en-US" sz="2400" b="1" dirty="0">
                <a:latin typeface="charter"/>
              </a:rPr>
              <a:t>#include&lt;sys/types.h&gt;</a:t>
            </a:r>
          </a:p>
          <a:p>
            <a:r>
              <a:rPr lang="en-US" b="1" dirty="0">
                <a:latin typeface="charter"/>
              </a:rPr>
              <a:t>	</a:t>
            </a:r>
            <a:r>
              <a:rPr lang="en-US" b="0" i="0" dirty="0">
                <a:solidFill>
                  <a:srgbClr val="161616"/>
                </a:solidFill>
                <a:effectLst/>
                <a:latin typeface="charter"/>
              </a:rPr>
              <a:t> The </a:t>
            </a:r>
            <a:r>
              <a:rPr lang="en-US" b="1" i="0" dirty="0">
                <a:solidFill>
                  <a:srgbClr val="161616"/>
                </a:solidFill>
                <a:effectLst/>
                <a:latin typeface="charter"/>
              </a:rPr>
              <a:t>/</a:t>
            </a:r>
            <a:r>
              <a:rPr lang="en-US" b="1" i="0" dirty="0" err="1">
                <a:solidFill>
                  <a:srgbClr val="161616"/>
                </a:solidFill>
                <a:effectLst/>
                <a:latin typeface="charter"/>
              </a:rPr>
              <a:t>usr</a:t>
            </a:r>
            <a:r>
              <a:rPr lang="en-US" b="1" i="0" dirty="0">
                <a:solidFill>
                  <a:srgbClr val="161616"/>
                </a:solidFill>
                <a:effectLst/>
                <a:latin typeface="charter"/>
              </a:rPr>
              <a:t>/include/sys/</a:t>
            </a:r>
            <a:r>
              <a:rPr lang="en-US" b="1" i="0" dirty="0" err="1">
                <a:solidFill>
                  <a:srgbClr val="161616"/>
                </a:solidFill>
                <a:effectLst/>
                <a:latin typeface="charter"/>
              </a:rPr>
              <a:t>types.h</a:t>
            </a:r>
            <a:r>
              <a:rPr lang="en-US" b="0" i="0" dirty="0">
                <a:solidFill>
                  <a:srgbClr val="161616"/>
                </a:solidFill>
                <a:effectLst/>
                <a:latin typeface="charter"/>
              </a:rPr>
              <a:t> file defines data types used in system source code. Since some system data types are 	accessible to user code, they can be used to enhance portability across different machines and operating systems.</a:t>
            </a:r>
            <a:endParaRPr lang="en-US" sz="1800" b="1" dirty="0">
              <a:latin typeface="charter"/>
            </a:endParaRPr>
          </a:p>
          <a:p>
            <a:endParaRPr lang="en-US" dirty="0"/>
          </a:p>
        </p:txBody>
      </p:sp>
    </p:spTree>
    <p:extLst>
      <p:ext uri="{BB962C8B-B14F-4D97-AF65-F5344CB8AC3E}">
        <p14:creationId xmlns:p14="http://schemas.microsoft.com/office/powerpoint/2010/main" val="3353451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2D0896-746F-45A7-B43F-45852C835F3D}"/>
              </a:ext>
            </a:extLst>
          </p:cNvPr>
          <p:cNvSpPr txBox="1"/>
          <p:nvPr/>
        </p:nvSpPr>
        <p:spPr>
          <a:xfrm>
            <a:off x="238125" y="314326"/>
            <a:ext cx="11391900" cy="5170646"/>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000" b="1" u="sng" dirty="0">
                <a:latin typeface="Algerian" panose="04020705040A02060702" pitchFamily="82" charset="0"/>
              </a:rPr>
              <a:t>IMPORTANT C FUNCTIONS USED</a:t>
            </a:r>
          </a:p>
          <a:p>
            <a:pPr algn="ctr"/>
            <a:endParaRPr lang="en-US" dirty="0"/>
          </a:p>
          <a:p>
            <a:pPr algn="ctr"/>
            <a:endParaRPr lang="en-US" dirty="0"/>
          </a:p>
          <a:p>
            <a:pPr marL="342900" indent="-342900">
              <a:buFont typeface="Wingdings" panose="05000000000000000000" pitchFamily="2" charset="2"/>
              <a:buChar char="§"/>
            </a:pPr>
            <a:r>
              <a:rPr lang="en-US" sz="2400" b="1" dirty="0" err="1">
                <a:latin typeface="Abadi" panose="020B0604020104020204" pitchFamily="34" charset="0"/>
              </a:rPr>
              <a:t>recv</a:t>
            </a:r>
            <a:r>
              <a:rPr lang="en-US" sz="2400" b="1" dirty="0">
                <a:latin typeface="Abadi" panose="020B0604020104020204" pitchFamily="34" charset="0"/>
              </a:rPr>
              <a:t>( )</a:t>
            </a:r>
          </a:p>
          <a:p>
            <a:r>
              <a:rPr lang="en-US" sz="2400" b="1" dirty="0">
                <a:latin typeface="Abadi" panose="020B0604020104020204" pitchFamily="34" charset="0"/>
              </a:rPr>
              <a:t>	</a:t>
            </a:r>
            <a:r>
              <a:rPr lang="en-US" b="0" i="0" dirty="0">
                <a:solidFill>
                  <a:srgbClr val="202124"/>
                </a:solidFill>
                <a:effectLst/>
                <a:latin typeface="charter"/>
              </a:rPr>
              <a:t>The </a:t>
            </a:r>
            <a:r>
              <a:rPr lang="en-US" b="0" i="0" dirty="0" err="1">
                <a:solidFill>
                  <a:srgbClr val="202124"/>
                </a:solidFill>
                <a:effectLst/>
                <a:latin typeface="charter"/>
              </a:rPr>
              <a:t>recv</a:t>
            </a:r>
            <a:r>
              <a:rPr lang="en-US" b="0" i="0" dirty="0">
                <a:solidFill>
                  <a:srgbClr val="202124"/>
                </a:solidFill>
                <a:effectLst/>
                <a:latin typeface="charter"/>
              </a:rPr>
              <a:t> function is </a:t>
            </a:r>
            <a:r>
              <a:rPr lang="en-US" b="1" i="0" dirty="0">
                <a:solidFill>
                  <a:srgbClr val="202124"/>
                </a:solidFill>
                <a:effectLst/>
                <a:latin typeface="charter"/>
              </a:rPr>
              <a:t>used to read incoming data on connection-oriented sockets, or connectionless sockets</a:t>
            </a:r>
            <a:r>
              <a:rPr lang="en-US" b="0" i="0" dirty="0">
                <a:solidFill>
                  <a:srgbClr val="202124"/>
                </a:solidFill>
                <a:effectLst/>
                <a:latin typeface="charter"/>
              </a:rPr>
              <a:t>. When using a connection-oriented protocol, the sockets must be connected before calling </a:t>
            </a:r>
            <a:r>
              <a:rPr lang="en-US" b="0" i="0" dirty="0" err="1">
                <a:solidFill>
                  <a:srgbClr val="202124"/>
                </a:solidFill>
                <a:effectLst/>
                <a:latin typeface="charter"/>
              </a:rPr>
              <a:t>recv</a:t>
            </a:r>
            <a:r>
              <a:rPr lang="en-US" b="0" i="0" dirty="0">
                <a:solidFill>
                  <a:srgbClr val="202124"/>
                </a:solidFill>
                <a:effectLst/>
                <a:latin typeface="charter"/>
              </a:rPr>
              <a:t>. When using a connectionless protocol, the sockets must be bound before calling </a:t>
            </a:r>
            <a:r>
              <a:rPr lang="en-US" b="0" i="0" dirty="0" err="1">
                <a:solidFill>
                  <a:srgbClr val="202124"/>
                </a:solidFill>
                <a:effectLst/>
                <a:latin typeface="charter"/>
              </a:rPr>
              <a:t>recv</a:t>
            </a:r>
            <a:r>
              <a:rPr lang="en-US" b="0" i="0" dirty="0">
                <a:solidFill>
                  <a:srgbClr val="202124"/>
                </a:solidFill>
                <a:effectLst/>
                <a:latin typeface="charter"/>
              </a:rPr>
              <a:t>.</a:t>
            </a:r>
          </a:p>
          <a:p>
            <a:endParaRPr lang="en-US" b="1" dirty="0">
              <a:latin typeface="charter"/>
            </a:endParaRPr>
          </a:p>
          <a:p>
            <a:pPr marL="342900" indent="-342900">
              <a:buFont typeface="Wingdings" panose="05000000000000000000" pitchFamily="2" charset="2"/>
              <a:buChar char="§"/>
            </a:pPr>
            <a:r>
              <a:rPr lang="en-US" sz="2400" b="1" dirty="0">
                <a:latin typeface="Abadi" panose="020B0604020104020204" pitchFamily="34" charset="0"/>
              </a:rPr>
              <a:t>write( )</a:t>
            </a:r>
          </a:p>
          <a:p>
            <a:pPr lvl="1"/>
            <a:r>
              <a:rPr lang="en-US" b="0" i="0" dirty="0">
                <a:solidFill>
                  <a:srgbClr val="202124"/>
                </a:solidFill>
                <a:effectLst/>
                <a:latin typeface="charter"/>
              </a:rPr>
              <a:t>The write function </a:t>
            </a:r>
            <a:r>
              <a:rPr lang="en-US" b="1" i="0" dirty="0">
                <a:solidFill>
                  <a:srgbClr val="202124"/>
                </a:solidFill>
                <a:effectLst/>
                <a:latin typeface="charter"/>
              </a:rPr>
              <a:t>returns the number of bytes successfully written into the array</a:t>
            </a:r>
            <a:r>
              <a:rPr lang="en-US" b="0" i="0" dirty="0">
                <a:solidFill>
                  <a:srgbClr val="202124"/>
                </a:solidFill>
                <a:effectLst/>
                <a:latin typeface="charter"/>
              </a:rPr>
              <a:t>, which may at times be less than the specified n bytes. It returns -1 if an error is encountered</a:t>
            </a:r>
            <a:r>
              <a:rPr lang="en-US" sz="2400" b="0" i="0" dirty="0">
                <a:solidFill>
                  <a:srgbClr val="202124"/>
                </a:solidFill>
                <a:effectLst/>
                <a:latin typeface="arial" panose="020B0604020202020204" pitchFamily="34" charset="0"/>
              </a:rPr>
              <a:t>.</a:t>
            </a:r>
          </a:p>
          <a:p>
            <a:pPr lvl="1"/>
            <a:endParaRPr lang="en-US" sz="2400" b="1" dirty="0">
              <a:latin typeface="Abadi" panose="020B0604020104020204" pitchFamily="34" charset="0"/>
            </a:endParaRPr>
          </a:p>
          <a:p>
            <a:pPr marL="342900" indent="-342900">
              <a:buFont typeface="Wingdings" panose="05000000000000000000" pitchFamily="2" charset="2"/>
              <a:buChar char="§"/>
            </a:pPr>
            <a:r>
              <a:rPr lang="en-US" sz="2400" b="1" dirty="0">
                <a:latin typeface="Abadi" panose="020B0604020104020204" pitchFamily="34" charset="0"/>
              </a:rPr>
              <a:t>accept( )</a:t>
            </a:r>
          </a:p>
          <a:p>
            <a:r>
              <a:rPr lang="en-US" sz="2400" b="1" dirty="0">
                <a:latin typeface="Abadi" panose="020B0604020104020204" pitchFamily="34" charset="0"/>
              </a:rPr>
              <a:t>	</a:t>
            </a:r>
            <a:r>
              <a:rPr lang="en-US" b="0" i="0" dirty="0">
                <a:solidFill>
                  <a:srgbClr val="202124"/>
                </a:solidFill>
                <a:effectLst/>
                <a:latin typeface="charter"/>
              </a:rPr>
              <a:t>The accept() function shall extract the first connection on the queue of pending connections, create a new socket with the same socket type protocol and address family as the specified socket, and allocate a new file descriptor for that socket.</a:t>
            </a:r>
            <a:endParaRPr lang="en-US" sz="2400" b="1" dirty="0">
              <a:latin typeface="Abadi" panose="020B0604020104020204" pitchFamily="34" charset="0"/>
            </a:endParaRPr>
          </a:p>
        </p:txBody>
      </p:sp>
    </p:spTree>
    <p:extLst>
      <p:ext uri="{BB962C8B-B14F-4D97-AF65-F5344CB8AC3E}">
        <p14:creationId xmlns:p14="http://schemas.microsoft.com/office/powerpoint/2010/main" val="181541261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TM04033927[[fn=Main Event]]</Template>
  <TotalTime>1802</TotalTime>
  <Words>663</Words>
  <Application>Microsoft Office PowerPoint</Application>
  <PresentationFormat>Widescreen</PresentationFormat>
  <Paragraphs>134</Paragraphs>
  <Slides>23</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23</vt:i4>
      </vt:variant>
    </vt:vector>
  </HeadingPairs>
  <TitlesOfParts>
    <vt:vector size="39" baseType="lpstr">
      <vt:lpstr>Abadi</vt:lpstr>
      <vt:lpstr>Agency FB</vt:lpstr>
      <vt:lpstr>Aharoni</vt:lpstr>
      <vt:lpstr>Algerian</vt:lpstr>
      <vt:lpstr>Arial</vt:lpstr>
      <vt:lpstr>Arial</vt:lpstr>
      <vt:lpstr>Arial Black</vt:lpstr>
      <vt:lpstr>Bahnschrift SemiBold Condensed</vt:lpstr>
      <vt:lpstr>Bahnschrift SemiBold SemiConden</vt:lpstr>
      <vt:lpstr>Calibri</vt:lpstr>
      <vt:lpstr>charter</vt:lpstr>
      <vt:lpstr>Helvetica</vt:lpstr>
      <vt:lpstr>Impact</vt:lpstr>
      <vt:lpstr>Segoe UI</vt:lpstr>
      <vt:lpstr>Wingdings</vt:lpstr>
      <vt:lpstr>Main Event</vt:lpstr>
      <vt:lpstr>Back_Black_door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Back_Black_door  </dc:title>
  <dc:creator>akanksha2002vns@gmail.com</dc:creator>
  <cp:lastModifiedBy>Saurya Singh</cp:lastModifiedBy>
  <cp:revision>5</cp:revision>
  <dcterms:created xsi:type="dcterms:W3CDTF">2022-03-07T05:15:44Z</dcterms:created>
  <dcterms:modified xsi:type="dcterms:W3CDTF">2022-03-26T06:06:02Z</dcterms:modified>
</cp:coreProperties>
</file>

<file path=docProps/thumbnail.jpeg>
</file>